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7" r:id="rId3"/>
    <p:sldId id="268" r:id="rId4"/>
    <p:sldId id="269" r:id="rId5"/>
    <p:sldId id="258" r:id="rId6"/>
    <p:sldId id="270" r:id="rId7"/>
    <p:sldId id="259" r:id="rId8"/>
    <p:sldId id="271" r:id="rId9"/>
    <p:sldId id="272" r:id="rId10"/>
    <p:sldId id="260" r:id="rId11"/>
    <p:sldId id="273" r:id="rId12"/>
    <p:sldId id="274" r:id="rId13"/>
    <p:sldId id="261" r:id="rId14"/>
    <p:sldId id="275" r:id="rId15"/>
    <p:sldId id="285" r:id="rId16"/>
    <p:sldId id="267" r:id="rId17"/>
    <p:sldId id="266" r:id="rId18"/>
    <p:sldId id="265" r:id="rId19"/>
    <p:sldId id="263" r:id="rId20"/>
    <p:sldId id="276" r:id="rId21"/>
    <p:sldId id="277" r:id="rId22"/>
    <p:sldId id="278" r:id="rId23"/>
    <p:sldId id="279" r:id="rId24"/>
    <p:sldId id="280" r:id="rId25"/>
    <p:sldId id="281" r:id="rId26"/>
    <p:sldId id="282" r:id="rId27"/>
    <p:sldId id="283" r:id="rId28"/>
    <p:sldId id="284" r:id="rId29"/>
    <p:sldId id="286" r:id="rId30"/>
    <p:sldId id="288" r:id="rId31"/>
    <p:sldId id="28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8C48B4-7CBF-E036-392F-FBEE13FD7E41}" v="21" dt="2023-10-22T10:25:02.8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00"/>
    <p:restoredTop sz="94710"/>
  </p:normalViewPr>
  <p:slideViewPr>
    <p:cSldViewPr snapToGrid="0" snapToObjects="1">
      <p:cViewPr varScale="1">
        <p:scale>
          <a:sx n="108" d="100"/>
          <a:sy n="108" d="100"/>
        </p:scale>
        <p:origin x="49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p4>
</file>

<file path=ppt/media/media32.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72BB21-A9A6-4C4D-8B37-B2FE7EE80BC9}" type="datetimeFigureOut">
              <a:rPr lang="en-US" smtClean="0"/>
              <a:t>10/22/2023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0967DE-3B65-4C49-B0A1-DD9143632BF4}" type="slidenum">
              <a:rPr lang="en-US" smtClean="0"/>
              <a:t>‹#›</a:t>
            </a:fld>
            <a:endParaRPr lang="en-US"/>
          </a:p>
        </p:txBody>
      </p:sp>
    </p:spTree>
    <p:extLst>
      <p:ext uri="{BB962C8B-B14F-4D97-AF65-F5344CB8AC3E}">
        <p14:creationId xmlns:p14="http://schemas.microsoft.com/office/powerpoint/2010/main" val="12306912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welcome to the Fall Design Presentation for CS 5001 Senior Design at the University of Cincinnati. Today I, as part of team ZJY, will be presenting the </a:t>
            </a:r>
            <a:r>
              <a:rPr lang="en-US" dirty="0" err="1"/>
              <a:t>Koffect</a:t>
            </a:r>
            <a:r>
              <a:rPr lang="en-US" dirty="0"/>
              <a:t> programming language project.</a:t>
            </a:r>
          </a:p>
        </p:txBody>
      </p:sp>
      <p:sp>
        <p:nvSpPr>
          <p:cNvPr id="4" name="Slide Number Placeholder 3"/>
          <p:cNvSpPr>
            <a:spLocks noGrp="1"/>
          </p:cNvSpPr>
          <p:nvPr>
            <p:ph type="sldNum" sz="quarter" idx="5"/>
          </p:nvPr>
        </p:nvSpPr>
        <p:spPr/>
        <p:txBody>
          <a:bodyPr/>
          <a:lstStyle/>
          <a:p>
            <a:fld id="{330967DE-3B65-4C49-B0A1-DD9143632BF4}" type="slidenum">
              <a:rPr lang="en-US" smtClean="0"/>
              <a:t>1</a:t>
            </a:fld>
            <a:endParaRPr lang="en-US"/>
          </a:p>
        </p:txBody>
      </p:sp>
    </p:spTree>
    <p:extLst>
      <p:ext uri="{BB962C8B-B14F-4D97-AF65-F5344CB8AC3E}">
        <p14:creationId xmlns:p14="http://schemas.microsoft.com/office/powerpoint/2010/main" val="20612222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10</a:t>
            </a:fld>
            <a:endParaRPr lang="en-US"/>
          </a:p>
        </p:txBody>
      </p:sp>
    </p:spTree>
    <p:extLst>
      <p:ext uri="{BB962C8B-B14F-4D97-AF65-F5344CB8AC3E}">
        <p14:creationId xmlns:p14="http://schemas.microsoft.com/office/powerpoint/2010/main" val="3668833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11</a:t>
            </a:fld>
            <a:endParaRPr lang="en-US"/>
          </a:p>
        </p:txBody>
      </p:sp>
    </p:spTree>
    <p:extLst>
      <p:ext uri="{BB962C8B-B14F-4D97-AF65-F5344CB8AC3E}">
        <p14:creationId xmlns:p14="http://schemas.microsoft.com/office/powerpoint/2010/main" val="4289622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12</a:t>
            </a:fld>
            <a:endParaRPr lang="en-US"/>
          </a:p>
        </p:txBody>
      </p:sp>
    </p:spTree>
    <p:extLst>
      <p:ext uri="{BB962C8B-B14F-4D97-AF65-F5344CB8AC3E}">
        <p14:creationId xmlns:p14="http://schemas.microsoft.com/office/powerpoint/2010/main" val="27410599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13</a:t>
            </a:fld>
            <a:endParaRPr lang="en-US"/>
          </a:p>
        </p:txBody>
      </p:sp>
    </p:spTree>
    <p:extLst>
      <p:ext uri="{BB962C8B-B14F-4D97-AF65-F5344CB8AC3E}">
        <p14:creationId xmlns:p14="http://schemas.microsoft.com/office/powerpoint/2010/main" val="1596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14</a:t>
            </a:fld>
            <a:endParaRPr lang="en-US"/>
          </a:p>
        </p:txBody>
      </p:sp>
    </p:spTree>
    <p:extLst>
      <p:ext uri="{BB962C8B-B14F-4D97-AF65-F5344CB8AC3E}">
        <p14:creationId xmlns:p14="http://schemas.microsoft.com/office/powerpoint/2010/main" val="3867210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0 is a overall high level look at the structure of the </a:t>
            </a:r>
            <a:r>
              <a:rPr lang="en-US" dirty="0" err="1"/>
              <a:t>Koffect</a:t>
            </a:r>
            <a:r>
              <a:rPr lang="en-US" dirty="0"/>
              <a:t> project</a:t>
            </a:r>
          </a:p>
        </p:txBody>
      </p:sp>
      <p:sp>
        <p:nvSpPr>
          <p:cNvPr id="4" name="Slide Number Placeholder 3"/>
          <p:cNvSpPr>
            <a:spLocks noGrp="1"/>
          </p:cNvSpPr>
          <p:nvPr>
            <p:ph type="sldNum" sz="quarter" idx="5"/>
          </p:nvPr>
        </p:nvSpPr>
        <p:spPr/>
        <p:txBody>
          <a:bodyPr/>
          <a:lstStyle/>
          <a:p>
            <a:fld id="{330967DE-3B65-4C49-B0A1-DD9143632BF4}" type="slidenum">
              <a:rPr lang="en-US" smtClean="0"/>
              <a:t>16</a:t>
            </a:fld>
            <a:endParaRPr lang="en-US"/>
          </a:p>
        </p:txBody>
      </p:sp>
    </p:spTree>
    <p:extLst>
      <p:ext uri="{BB962C8B-B14F-4D97-AF65-F5344CB8AC3E}">
        <p14:creationId xmlns:p14="http://schemas.microsoft.com/office/powerpoint/2010/main" val="3898456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is a more detailed look, specifying the separate steps inside the </a:t>
            </a:r>
            <a:r>
              <a:rPr lang="en-US" dirty="0" err="1"/>
              <a:t>Koffect</a:t>
            </a:r>
            <a:r>
              <a:rPr lang="en-US" dirty="0"/>
              <a:t> compiler</a:t>
            </a:r>
          </a:p>
        </p:txBody>
      </p:sp>
      <p:sp>
        <p:nvSpPr>
          <p:cNvPr id="4" name="Slide Number Placeholder 3"/>
          <p:cNvSpPr>
            <a:spLocks noGrp="1"/>
          </p:cNvSpPr>
          <p:nvPr>
            <p:ph type="sldNum" sz="quarter" idx="5"/>
          </p:nvPr>
        </p:nvSpPr>
        <p:spPr/>
        <p:txBody>
          <a:bodyPr/>
          <a:lstStyle/>
          <a:p>
            <a:fld id="{330967DE-3B65-4C49-B0A1-DD9143632BF4}" type="slidenum">
              <a:rPr lang="en-US" smtClean="0"/>
              <a:t>17</a:t>
            </a:fld>
            <a:endParaRPr lang="en-US"/>
          </a:p>
        </p:txBody>
      </p:sp>
    </p:spTree>
    <p:extLst>
      <p:ext uri="{BB962C8B-B14F-4D97-AF65-F5344CB8AC3E}">
        <p14:creationId xmlns:p14="http://schemas.microsoft.com/office/powerpoint/2010/main" val="2493157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is the most detailed look, specifying how each internal step integrates with each other [EXPLAIN STEPS]</a:t>
            </a:r>
          </a:p>
        </p:txBody>
      </p:sp>
      <p:sp>
        <p:nvSpPr>
          <p:cNvPr id="4" name="Slide Number Placeholder 3"/>
          <p:cNvSpPr>
            <a:spLocks noGrp="1"/>
          </p:cNvSpPr>
          <p:nvPr>
            <p:ph type="sldNum" sz="quarter" idx="5"/>
          </p:nvPr>
        </p:nvSpPr>
        <p:spPr/>
        <p:txBody>
          <a:bodyPr/>
          <a:lstStyle/>
          <a:p>
            <a:fld id="{330967DE-3B65-4C49-B0A1-DD9143632BF4}" type="slidenum">
              <a:rPr lang="en-US" smtClean="0"/>
              <a:t>18</a:t>
            </a:fld>
            <a:endParaRPr lang="en-US"/>
          </a:p>
        </p:txBody>
      </p:sp>
    </p:spTree>
    <p:extLst>
      <p:ext uri="{BB962C8B-B14F-4D97-AF65-F5344CB8AC3E}">
        <p14:creationId xmlns:p14="http://schemas.microsoft.com/office/powerpoint/2010/main" val="1672431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has 3 major constraints:</a:t>
            </a:r>
          </a:p>
          <a:p>
            <a:r>
              <a:rPr lang="en-US" dirty="0"/>
              <a:t>Time</a:t>
            </a:r>
          </a:p>
          <a:p>
            <a:r>
              <a:rPr lang="en-US" dirty="0"/>
              <a:t>Economic</a:t>
            </a:r>
          </a:p>
          <a:p>
            <a:r>
              <a:rPr lang="en-US" dirty="0"/>
              <a:t>Professional</a:t>
            </a:r>
          </a:p>
        </p:txBody>
      </p:sp>
      <p:sp>
        <p:nvSpPr>
          <p:cNvPr id="4" name="Slide Number Placeholder 3"/>
          <p:cNvSpPr>
            <a:spLocks noGrp="1"/>
          </p:cNvSpPr>
          <p:nvPr>
            <p:ph type="sldNum" sz="quarter" idx="5"/>
          </p:nvPr>
        </p:nvSpPr>
        <p:spPr/>
        <p:txBody>
          <a:bodyPr/>
          <a:lstStyle/>
          <a:p>
            <a:fld id="{330967DE-3B65-4C49-B0A1-DD9143632BF4}" type="slidenum">
              <a:rPr lang="en-US" smtClean="0"/>
              <a:t>19</a:t>
            </a:fld>
            <a:endParaRPr lang="en-US"/>
          </a:p>
        </p:txBody>
      </p:sp>
    </p:spTree>
    <p:extLst>
      <p:ext uri="{BB962C8B-B14F-4D97-AF65-F5344CB8AC3E}">
        <p14:creationId xmlns:p14="http://schemas.microsoft.com/office/powerpoint/2010/main" val="37529633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has 3 major constraints:</a:t>
            </a:r>
          </a:p>
          <a:p>
            <a:r>
              <a:rPr lang="en-US" dirty="0"/>
              <a:t>Time</a:t>
            </a:r>
          </a:p>
          <a:p>
            <a:r>
              <a:rPr lang="en-US" dirty="0"/>
              <a:t>Economic</a:t>
            </a:r>
          </a:p>
          <a:p>
            <a:r>
              <a:rPr lang="en-US" dirty="0"/>
              <a:t>Professional</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20</a:t>
            </a:fld>
            <a:endParaRPr lang="en-US"/>
          </a:p>
        </p:txBody>
      </p:sp>
    </p:spTree>
    <p:extLst>
      <p:ext uri="{BB962C8B-B14F-4D97-AF65-F5344CB8AC3E}">
        <p14:creationId xmlns:p14="http://schemas.microsoft.com/office/powerpoint/2010/main" val="1340025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Koffect</a:t>
            </a:r>
            <a:r>
              <a:rPr lang="en-US" dirty="0"/>
              <a:t> project is a solo project and I, Jaran Chao, am the only member of team ZJY.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project advisor for this project is Professor William Hawkins III.</a:t>
            </a:r>
          </a:p>
        </p:txBody>
      </p:sp>
      <p:sp>
        <p:nvSpPr>
          <p:cNvPr id="4" name="Slide Number Placeholder 3"/>
          <p:cNvSpPr>
            <a:spLocks noGrp="1"/>
          </p:cNvSpPr>
          <p:nvPr>
            <p:ph type="sldNum" sz="quarter" idx="5"/>
          </p:nvPr>
        </p:nvSpPr>
        <p:spPr/>
        <p:txBody>
          <a:bodyPr/>
          <a:lstStyle/>
          <a:p>
            <a:fld id="{330967DE-3B65-4C49-B0A1-DD9143632BF4}" type="slidenum">
              <a:rPr lang="en-US" smtClean="0"/>
              <a:t>2</a:t>
            </a:fld>
            <a:endParaRPr lang="en-US"/>
          </a:p>
        </p:txBody>
      </p:sp>
    </p:spTree>
    <p:extLst>
      <p:ext uri="{BB962C8B-B14F-4D97-AF65-F5344CB8AC3E}">
        <p14:creationId xmlns:p14="http://schemas.microsoft.com/office/powerpoint/2010/main" val="17893515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has 3 major constraints:</a:t>
            </a:r>
          </a:p>
          <a:p>
            <a:r>
              <a:rPr lang="en-US" dirty="0"/>
              <a:t>Time</a:t>
            </a:r>
          </a:p>
          <a:p>
            <a:r>
              <a:rPr lang="en-US" dirty="0"/>
              <a:t>Economic</a:t>
            </a:r>
          </a:p>
          <a:p>
            <a:r>
              <a:rPr lang="en-US" dirty="0"/>
              <a:t>Professional</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21</a:t>
            </a:fld>
            <a:endParaRPr lang="en-US"/>
          </a:p>
        </p:txBody>
      </p:sp>
    </p:spTree>
    <p:extLst>
      <p:ext uri="{BB962C8B-B14F-4D97-AF65-F5344CB8AC3E}">
        <p14:creationId xmlns:p14="http://schemas.microsoft.com/office/powerpoint/2010/main" val="1224085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has 3 major constraints:</a:t>
            </a:r>
          </a:p>
          <a:p>
            <a:r>
              <a:rPr lang="en-US" dirty="0"/>
              <a:t>Time</a:t>
            </a:r>
          </a:p>
          <a:p>
            <a:r>
              <a:rPr lang="en-US" dirty="0"/>
              <a:t>Economic</a:t>
            </a:r>
          </a:p>
          <a:p>
            <a:r>
              <a:rPr lang="en-US" dirty="0"/>
              <a:t>Professional</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22</a:t>
            </a:fld>
            <a:endParaRPr lang="en-US"/>
          </a:p>
        </p:txBody>
      </p:sp>
    </p:spTree>
    <p:extLst>
      <p:ext uri="{BB962C8B-B14F-4D97-AF65-F5344CB8AC3E}">
        <p14:creationId xmlns:p14="http://schemas.microsoft.com/office/powerpoint/2010/main" val="24772405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of progress:</a:t>
            </a:r>
          </a:p>
          <a:p>
            <a:r>
              <a:rPr lang="en-US" dirty="0"/>
              <a:t>Research</a:t>
            </a:r>
          </a:p>
          <a:p>
            <a:r>
              <a:rPr lang="en-US" dirty="0"/>
              <a:t>Finalization</a:t>
            </a:r>
          </a:p>
          <a:p>
            <a:r>
              <a:rPr lang="en-US" dirty="0"/>
              <a:t>Documentation</a:t>
            </a:r>
          </a:p>
        </p:txBody>
      </p:sp>
      <p:sp>
        <p:nvSpPr>
          <p:cNvPr id="4" name="Slide Number Placeholder 3"/>
          <p:cNvSpPr>
            <a:spLocks noGrp="1"/>
          </p:cNvSpPr>
          <p:nvPr>
            <p:ph type="sldNum" sz="quarter" idx="5"/>
          </p:nvPr>
        </p:nvSpPr>
        <p:spPr/>
        <p:txBody>
          <a:bodyPr/>
          <a:lstStyle/>
          <a:p>
            <a:fld id="{330967DE-3B65-4C49-B0A1-DD9143632BF4}" type="slidenum">
              <a:rPr lang="en-US" smtClean="0"/>
              <a:t>23</a:t>
            </a:fld>
            <a:endParaRPr lang="en-US"/>
          </a:p>
        </p:txBody>
      </p:sp>
    </p:spTree>
    <p:extLst>
      <p:ext uri="{BB962C8B-B14F-4D97-AF65-F5344CB8AC3E}">
        <p14:creationId xmlns:p14="http://schemas.microsoft.com/office/powerpoint/2010/main" val="60986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of progress:</a:t>
            </a:r>
          </a:p>
          <a:p>
            <a:r>
              <a:rPr lang="en-US" dirty="0"/>
              <a:t>Research</a:t>
            </a:r>
          </a:p>
          <a:p>
            <a:r>
              <a:rPr lang="en-US" dirty="0"/>
              <a:t>Finalization</a:t>
            </a:r>
          </a:p>
          <a:p>
            <a:r>
              <a:rPr lang="en-US" dirty="0"/>
              <a:t>Documentation</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24</a:t>
            </a:fld>
            <a:endParaRPr lang="en-US"/>
          </a:p>
        </p:txBody>
      </p:sp>
    </p:spTree>
    <p:extLst>
      <p:ext uri="{BB962C8B-B14F-4D97-AF65-F5344CB8AC3E}">
        <p14:creationId xmlns:p14="http://schemas.microsoft.com/office/powerpoint/2010/main" val="1056723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of progress:</a:t>
            </a:r>
          </a:p>
          <a:p>
            <a:r>
              <a:rPr lang="en-US" dirty="0"/>
              <a:t>Research</a:t>
            </a:r>
          </a:p>
          <a:p>
            <a:r>
              <a:rPr lang="en-US" dirty="0"/>
              <a:t>Finalization</a:t>
            </a:r>
          </a:p>
          <a:p>
            <a:r>
              <a:rPr lang="en-US" dirty="0"/>
              <a:t>Documentation</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25</a:t>
            </a:fld>
            <a:endParaRPr lang="en-US"/>
          </a:p>
        </p:txBody>
      </p:sp>
    </p:spTree>
    <p:extLst>
      <p:ext uri="{BB962C8B-B14F-4D97-AF65-F5344CB8AC3E}">
        <p14:creationId xmlns:p14="http://schemas.microsoft.com/office/powerpoint/2010/main" val="22036819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26</a:t>
            </a:fld>
            <a:endParaRPr lang="en-US"/>
          </a:p>
        </p:txBody>
      </p:sp>
    </p:spTree>
    <p:extLst>
      <p:ext uri="{BB962C8B-B14F-4D97-AF65-F5344CB8AC3E}">
        <p14:creationId xmlns:p14="http://schemas.microsoft.com/office/powerpoint/2010/main" val="40859588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Verdana" panose="020B0604030504040204" pitchFamily="34" charset="0"/>
                <a:ea typeface="Verdana" panose="020B0604030504040204" pitchFamily="34" charset="0"/>
                <a:cs typeface="Verdana" panose="020B0604030504040204" pitchFamily="34" charset="0"/>
              </a:rPr>
              <a:t>As I, Jaran Chao, am the only member of my team, I will be responsible for all work pertaining to the </a:t>
            </a:r>
            <a:r>
              <a:rPr lang="en-US" sz="1200" dirty="0" err="1">
                <a:latin typeface="Verdana" panose="020B0604030504040204" pitchFamily="34" charset="0"/>
                <a:ea typeface="Verdana" panose="020B0604030504040204" pitchFamily="34" charset="0"/>
                <a:cs typeface="Verdana" panose="020B0604030504040204" pitchFamily="34" charset="0"/>
              </a:rPr>
              <a:t>Koffect</a:t>
            </a:r>
            <a:r>
              <a:rPr lang="en-US" sz="1200" dirty="0">
                <a:latin typeface="Verdana" panose="020B0604030504040204" pitchFamily="34" charset="0"/>
                <a:ea typeface="Verdana" panose="020B0604030504040204" pitchFamily="34" charset="0"/>
                <a:cs typeface="Verdana" panose="020B0604030504040204" pitchFamily="34" charset="0"/>
              </a:rPr>
              <a:t> language.</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27</a:t>
            </a:fld>
            <a:endParaRPr lang="en-US"/>
          </a:p>
        </p:txBody>
      </p:sp>
    </p:spTree>
    <p:extLst>
      <p:ext uri="{BB962C8B-B14F-4D97-AF65-F5344CB8AC3E}">
        <p14:creationId xmlns:p14="http://schemas.microsoft.com/office/powerpoint/2010/main" val="3072226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Verdana" panose="020B0604030504040204" pitchFamily="34" charset="0"/>
                <a:ea typeface="Verdana" panose="020B0604030504040204" pitchFamily="34" charset="0"/>
                <a:cs typeface="Verdana" panose="020B0604030504040204" pitchFamily="34" charset="0"/>
              </a:rPr>
              <a:t>As I, Jaran Chao, am the only member of my team, I will be responsible for all work pertaining to the </a:t>
            </a:r>
            <a:r>
              <a:rPr lang="en-US" sz="1200" dirty="0" err="1">
                <a:latin typeface="Verdana" panose="020B0604030504040204" pitchFamily="34" charset="0"/>
                <a:ea typeface="Verdana" panose="020B0604030504040204" pitchFamily="34" charset="0"/>
                <a:cs typeface="Verdana" panose="020B0604030504040204" pitchFamily="34" charset="0"/>
              </a:rPr>
              <a:t>Koffect</a:t>
            </a:r>
            <a:r>
              <a:rPr lang="en-US" sz="1200" dirty="0">
                <a:latin typeface="Verdana" panose="020B0604030504040204" pitchFamily="34" charset="0"/>
                <a:ea typeface="Verdana" panose="020B0604030504040204" pitchFamily="34" charset="0"/>
                <a:cs typeface="Verdana" panose="020B0604030504040204" pitchFamily="34" charset="0"/>
              </a:rPr>
              <a:t> language.</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28</a:t>
            </a:fld>
            <a:endParaRPr lang="en-US"/>
          </a:p>
        </p:txBody>
      </p:sp>
    </p:spTree>
    <p:extLst>
      <p:ext uri="{BB962C8B-B14F-4D97-AF65-F5344CB8AC3E}">
        <p14:creationId xmlns:p14="http://schemas.microsoft.com/office/powerpoint/2010/main" val="3963284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29</a:t>
            </a:fld>
            <a:endParaRPr lang="en-US"/>
          </a:p>
        </p:txBody>
      </p:sp>
    </p:spTree>
    <p:extLst>
      <p:ext uri="{BB962C8B-B14F-4D97-AF65-F5344CB8AC3E}">
        <p14:creationId xmlns:p14="http://schemas.microsoft.com/office/powerpoint/2010/main" val="3159029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30</a:t>
            </a:fld>
            <a:endParaRPr lang="en-US"/>
          </a:p>
        </p:txBody>
      </p:sp>
    </p:spTree>
    <p:extLst>
      <p:ext uri="{BB962C8B-B14F-4D97-AF65-F5344CB8AC3E}">
        <p14:creationId xmlns:p14="http://schemas.microsoft.com/office/powerpoint/2010/main" val="2898870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Koffect</a:t>
            </a:r>
            <a:r>
              <a:rPr lang="en-US" dirty="0"/>
              <a:t> project is a solo project and I, Jaran Chao, am the only member of team ZJY.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project advisor for this project is Professor William Hawkins III.</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3</a:t>
            </a:fld>
            <a:endParaRPr lang="en-US"/>
          </a:p>
        </p:txBody>
      </p:sp>
    </p:spTree>
    <p:extLst>
      <p:ext uri="{BB962C8B-B14F-4D97-AF65-F5344CB8AC3E}">
        <p14:creationId xmlns:p14="http://schemas.microsoft.com/office/powerpoint/2010/main" val="753757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viewing this presentation on the </a:t>
            </a:r>
            <a:r>
              <a:rPr lang="en-US" dirty="0" err="1"/>
              <a:t>Koffect</a:t>
            </a:r>
            <a:r>
              <a:rPr lang="en-US" dirty="0"/>
              <a:t> language. If you have any questions, please refer to the project </a:t>
            </a:r>
            <a:r>
              <a:rPr lang="en-US" dirty="0" err="1"/>
              <a:t>github</a:t>
            </a:r>
            <a:r>
              <a:rPr lang="en-US" dirty="0"/>
              <a:t> for the best ways of getting in contact.</a:t>
            </a:r>
          </a:p>
        </p:txBody>
      </p:sp>
      <p:sp>
        <p:nvSpPr>
          <p:cNvPr id="4" name="Slide Number Placeholder 3"/>
          <p:cNvSpPr>
            <a:spLocks noGrp="1"/>
          </p:cNvSpPr>
          <p:nvPr>
            <p:ph type="sldNum" sz="quarter" idx="5"/>
          </p:nvPr>
        </p:nvSpPr>
        <p:spPr/>
        <p:txBody>
          <a:bodyPr/>
          <a:lstStyle/>
          <a:p>
            <a:fld id="{330967DE-3B65-4C49-B0A1-DD9143632BF4}" type="slidenum">
              <a:rPr lang="en-US" smtClean="0"/>
              <a:t>31</a:t>
            </a:fld>
            <a:endParaRPr lang="en-US"/>
          </a:p>
        </p:txBody>
      </p:sp>
    </p:spTree>
    <p:extLst>
      <p:ext uri="{BB962C8B-B14F-4D97-AF65-F5344CB8AC3E}">
        <p14:creationId xmlns:p14="http://schemas.microsoft.com/office/powerpoint/2010/main" val="422557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dirty="0" err="1"/>
              <a:t>Koffect</a:t>
            </a:r>
            <a:r>
              <a:rPr lang="en-US" dirty="0"/>
              <a:t> project is a solo project and I, Jaran Chao, am the only member of team ZJY.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project advisor for this project is Professor William Hawkins III.</a:t>
            </a:r>
          </a:p>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4</a:t>
            </a:fld>
            <a:endParaRPr lang="en-US"/>
          </a:p>
        </p:txBody>
      </p:sp>
    </p:spTree>
    <p:extLst>
      <p:ext uri="{BB962C8B-B14F-4D97-AF65-F5344CB8AC3E}">
        <p14:creationId xmlns:p14="http://schemas.microsoft.com/office/powerpoint/2010/main" val="2008879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5</a:t>
            </a:fld>
            <a:endParaRPr lang="en-US"/>
          </a:p>
        </p:txBody>
      </p:sp>
    </p:spTree>
    <p:extLst>
      <p:ext uri="{BB962C8B-B14F-4D97-AF65-F5344CB8AC3E}">
        <p14:creationId xmlns:p14="http://schemas.microsoft.com/office/powerpoint/2010/main" val="16712358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Koffect</a:t>
            </a:r>
            <a:r>
              <a:rPr lang="en-US" dirty="0"/>
              <a:t> is a research language that explores the realm of context-oriented programming focusing on its applications to general purpose programming. It seeks to address the inherent challenges posed by implicit contextual information commonly found in programming. This can range from code correctness in context dependent domains such as mathematical proofs or asynchronous code, to resource and memory management, to the creation and maintenance of domain specific languages. [PAUSE] The </a:t>
            </a:r>
            <a:r>
              <a:rPr lang="en-US" dirty="0" err="1"/>
              <a:t>Koffect</a:t>
            </a:r>
            <a:r>
              <a:rPr lang="en-US" dirty="0"/>
              <a:t> language takes inspiration from many languages, the foremost being Kotlin’s context/multiple receivers. However, other inspirations are implicit parameters from Haskell and Scala as well as algebraic effect/coeffects from languages such as </a:t>
            </a:r>
            <a:r>
              <a:rPr lang="en-US" dirty="0" err="1"/>
              <a:t>Ocaml</a:t>
            </a:r>
            <a:r>
              <a:rPr lang="en-US" dirty="0"/>
              <a:t>, Koka, </a:t>
            </a:r>
            <a:r>
              <a:rPr lang="en-US" dirty="0" err="1"/>
              <a:t>Effekt</a:t>
            </a:r>
            <a:r>
              <a:rPr lang="en-US" dirty="0"/>
              <a:t>, and Eff. </a:t>
            </a:r>
            <a:r>
              <a:rPr lang="en-US" dirty="0" err="1"/>
              <a:t>Koffect</a:t>
            </a:r>
            <a:r>
              <a:rPr lang="en-US" dirty="0"/>
              <a:t> aims to build on the strengths of these languages while tackling the challenges and tradeoffs associated with context oriented programming. </a:t>
            </a:r>
          </a:p>
        </p:txBody>
      </p:sp>
      <p:sp>
        <p:nvSpPr>
          <p:cNvPr id="4" name="Slide Number Placeholder 3"/>
          <p:cNvSpPr>
            <a:spLocks noGrp="1"/>
          </p:cNvSpPr>
          <p:nvPr>
            <p:ph type="sldNum" sz="quarter" idx="5"/>
          </p:nvPr>
        </p:nvSpPr>
        <p:spPr/>
        <p:txBody>
          <a:bodyPr/>
          <a:lstStyle/>
          <a:p>
            <a:fld id="{330967DE-3B65-4C49-B0A1-DD9143632BF4}" type="slidenum">
              <a:rPr lang="en-US" smtClean="0"/>
              <a:t>6</a:t>
            </a:fld>
            <a:endParaRPr lang="en-US"/>
          </a:p>
        </p:txBody>
      </p:sp>
    </p:spTree>
    <p:extLst>
      <p:ext uri="{BB962C8B-B14F-4D97-AF65-F5344CB8AC3E}">
        <p14:creationId xmlns:p14="http://schemas.microsoft.com/office/powerpoint/2010/main" val="3338993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7</a:t>
            </a:fld>
            <a:endParaRPr lang="en-US"/>
          </a:p>
        </p:txBody>
      </p:sp>
    </p:spTree>
    <p:extLst>
      <p:ext uri="{BB962C8B-B14F-4D97-AF65-F5344CB8AC3E}">
        <p14:creationId xmlns:p14="http://schemas.microsoft.com/office/powerpoint/2010/main" val="1394300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8</a:t>
            </a:fld>
            <a:endParaRPr lang="en-US"/>
          </a:p>
        </p:txBody>
      </p:sp>
    </p:spTree>
    <p:extLst>
      <p:ext uri="{BB962C8B-B14F-4D97-AF65-F5344CB8AC3E}">
        <p14:creationId xmlns:p14="http://schemas.microsoft.com/office/powerpoint/2010/main" val="4206060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30967DE-3B65-4C49-B0A1-DD9143632BF4}" type="slidenum">
              <a:rPr lang="en-US" smtClean="0"/>
              <a:t>9</a:t>
            </a:fld>
            <a:endParaRPr lang="en-US"/>
          </a:p>
        </p:txBody>
      </p:sp>
    </p:spTree>
    <p:extLst>
      <p:ext uri="{BB962C8B-B14F-4D97-AF65-F5344CB8AC3E}">
        <p14:creationId xmlns:p14="http://schemas.microsoft.com/office/powerpoint/2010/main" val="3697060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C4FD6-4BD6-5372-E2A2-39BC2CAAAA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197391-324E-A976-28AD-304553E89F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EAB14B-5FCF-DBAC-7224-AA9C97365FAD}"/>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EAC18738-61D6-D9DD-14C3-7BD88B833F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3D8206-1D39-DD22-215C-A4213B0CE6FF}"/>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4304542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AD2C8-DED2-5230-21C1-9B31FDCFBD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153A0B7-11AE-03AD-FC6F-D42743D757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4C86FC-60E5-1B9E-C6DA-DDDF5A10FBBF}"/>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F19C4E3B-99C8-D209-67F4-58F141DFE5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1FFD79-BDF9-A57C-E44F-AED3E34B385C}"/>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9375873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7205C8-32C9-A5CB-6C21-AB97C7D282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59B6C7B-ADF1-D74F-0C3C-76EF54031E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8E3EC5-44CD-CFED-B21B-C3F33C0DE2DD}"/>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CF4E2312-D7D6-50AA-3E26-E0BE8BF43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CFF3AA-ED59-6213-CF4D-458A4FF83043}"/>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1574280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E089D-FAC8-9916-29BB-C9894DDBDF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2EC0DF-4312-4EE1-8740-4591EB47D4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F4E7D-DC59-1D2E-2DAD-AA021D999B6F}"/>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D22063AB-A488-D086-091D-D32D05B5A6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0D456-4780-F86B-73E7-19FBC12D5C36}"/>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37161157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46ED1-4B22-9F15-8416-C94A1C1749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491C418-DA6B-7D04-C854-54D41B637E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3BBE26-482A-5F66-6264-F0E2CC07B802}"/>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1D25C890-F6EA-5515-1F13-61B99415D8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04F47C-4828-13DD-F5FB-2B16454617A7}"/>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98819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E3B6F-83C1-63DC-6C07-249CC218F5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D5022B-D40C-CCCD-977F-73B1571E46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4E5920-0FC0-1E6F-1392-2AFF03BFF6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FC1063-E0DB-EEA8-2AD2-0836707D23A7}"/>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6" name="Footer Placeholder 5">
            <a:extLst>
              <a:ext uri="{FF2B5EF4-FFF2-40B4-BE49-F238E27FC236}">
                <a16:creationId xmlns:a16="http://schemas.microsoft.com/office/drawing/2014/main" id="{40A35484-7B3C-F66B-7524-DB4BE2B4CC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2AA817-E7C3-F05F-6AB7-071816B5EA43}"/>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8661206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15710-B83C-6C12-1847-89442AC9505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8C8563-2F27-0963-C89B-8741035E26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92F5F6-2687-29E4-2108-54EE109A24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B79E261-1168-CFCD-1914-B31E4261F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33F188-A49C-FA07-5BDA-B2521F10D5B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5D33E5-BA77-4BDB-4806-3378A34B0188}"/>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8" name="Footer Placeholder 7">
            <a:extLst>
              <a:ext uri="{FF2B5EF4-FFF2-40B4-BE49-F238E27FC236}">
                <a16:creationId xmlns:a16="http://schemas.microsoft.com/office/drawing/2014/main" id="{614EE06E-D7D1-B3E3-E5A9-EA1DF535624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19EA7B-447E-CEC0-F847-4C88D97705E7}"/>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041164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134A8-5C29-A499-1FDF-662AD805671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269EE8-8E8E-BDA5-75AD-26C53B35EF96}"/>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4" name="Footer Placeholder 3">
            <a:extLst>
              <a:ext uri="{FF2B5EF4-FFF2-40B4-BE49-F238E27FC236}">
                <a16:creationId xmlns:a16="http://schemas.microsoft.com/office/drawing/2014/main" id="{8589B3C6-47FA-D057-9320-541C8BF94F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CAFC01-E7F9-D6B2-7D04-E26F0B2AE13F}"/>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974146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94C02D-0D17-C77E-B70C-B0FAA1183BCF}"/>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3" name="Footer Placeholder 2">
            <a:extLst>
              <a:ext uri="{FF2B5EF4-FFF2-40B4-BE49-F238E27FC236}">
                <a16:creationId xmlns:a16="http://schemas.microsoft.com/office/drawing/2014/main" id="{40F2C14F-00B5-F5B0-E79E-B554A56091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FC8B3E-5A31-C21E-962E-90C2D424616E}"/>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974225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49459-A275-1012-9F40-8197842C8E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140D1C-7348-D6A0-5873-7636794EC9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198A7F-85C9-5F7C-358F-F8B1AA1C01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616D77-4E4A-5D9C-B5E7-271B941618D7}"/>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6" name="Footer Placeholder 5">
            <a:extLst>
              <a:ext uri="{FF2B5EF4-FFF2-40B4-BE49-F238E27FC236}">
                <a16:creationId xmlns:a16="http://schemas.microsoft.com/office/drawing/2014/main" id="{6099ADE8-608F-30F7-1313-87AA8320C3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EE50F0-4B2B-045B-CADB-60C0921A8D77}"/>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2490171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49705-8A8C-17CA-4AD4-805C5A3921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CB96A36-A8CA-2465-E699-E58DDDF26A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33B9E6-0108-CE2F-3768-170F18260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87680B-F9A7-7D90-0A8C-AB8DACCC8F02}"/>
              </a:ext>
            </a:extLst>
          </p:cNvPr>
          <p:cNvSpPr>
            <a:spLocks noGrp="1"/>
          </p:cNvSpPr>
          <p:nvPr>
            <p:ph type="dt" sz="half" idx="10"/>
          </p:nvPr>
        </p:nvSpPr>
        <p:spPr/>
        <p:txBody>
          <a:bodyPr/>
          <a:lstStyle/>
          <a:p>
            <a:fld id="{10A939A0-E44C-A049-AF96-B701B6306C76}" type="datetimeFigureOut">
              <a:rPr lang="en-US" smtClean="0"/>
              <a:t>10/22/2023</a:t>
            </a:fld>
            <a:endParaRPr lang="en-US"/>
          </a:p>
        </p:txBody>
      </p:sp>
      <p:sp>
        <p:nvSpPr>
          <p:cNvPr id="6" name="Footer Placeholder 5">
            <a:extLst>
              <a:ext uri="{FF2B5EF4-FFF2-40B4-BE49-F238E27FC236}">
                <a16:creationId xmlns:a16="http://schemas.microsoft.com/office/drawing/2014/main" id="{6BC19310-C8C1-CA86-208E-24AFCD06F4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291D2C-CFFF-5DA4-A66F-1C5B489719D7}"/>
              </a:ext>
            </a:extLst>
          </p:cNvPr>
          <p:cNvSpPr>
            <a:spLocks noGrp="1"/>
          </p:cNvSpPr>
          <p:nvPr>
            <p:ph type="sldNum" sz="quarter" idx="12"/>
          </p:nvPr>
        </p:nvSpPr>
        <p:spPr/>
        <p:txBody>
          <a:bodyPr/>
          <a:lstStyle/>
          <a:p>
            <a:fld id="{EDAC1199-BA28-3A4E-8DBC-CC3A04506CB8}" type="slidenum">
              <a:rPr lang="en-US" smtClean="0"/>
              <a:t>‹#›</a:t>
            </a:fld>
            <a:endParaRPr lang="en-US"/>
          </a:p>
        </p:txBody>
      </p:sp>
    </p:spTree>
    <p:extLst>
      <p:ext uri="{BB962C8B-B14F-4D97-AF65-F5344CB8AC3E}">
        <p14:creationId xmlns:p14="http://schemas.microsoft.com/office/powerpoint/2010/main" val="558888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644B0B-7582-164E-38E0-591C939F54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B29769-C5BA-6687-4667-B7E3549A1B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077720-F9DF-414D-5D18-C7BA12F17B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A939A0-E44C-A049-AF96-B701B6306C76}" type="datetimeFigureOut">
              <a:rPr lang="en-US" smtClean="0"/>
              <a:t>10/22/2023</a:t>
            </a:fld>
            <a:endParaRPr lang="en-US"/>
          </a:p>
        </p:txBody>
      </p:sp>
      <p:sp>
        <p:nvSpPr>
          <p:cNvPr id="5" name="Footer Placeholder 4">
            <a:extLst>
              <a:ext uri="{FF2B5EF4-FFF2-40B4-BE49-F238E27FC236}">
                <a16:creationId xmlns:a16="http://schemas.microsoft.com/office/drawing/2014/main" id="{9A122E00-A964-E1CF-D4D8-F037F77FD7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CA5D14-3995-B473-601F-AB130D2E69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AC1199-BA28-3A4E-8DBC-CC3A04506CB8}" type="slidenum">
              <a:rPr lang="en-US" smtClean="0"/>
              <a:t>‹#›</a:t>
            </a:fld>
            <a:endParaRPr lang="en-US"/>
          </a:p>
        </p:txBody>
      </p:sp>
    </p:spTree>
    <p:extLst>
      <p:ext uri="{BB962C8B-B14F-4D97-AF65-F5344CB8AC3E}">
        <p14:creationId xmlns:p14="http://schemas.microsoft.com/office/powerpoint/2010/main" val="31003435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2.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2.png"/><Relationship Id="rId4"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2.m4a"/><Relationship Id="rId7" Type="http://schemas.openxmlformats.org/officeDocument/2006/relationships/image" Target="../media/image7.png"/><Relationship Id="rId2" Type="http://schemas.openxmlformats.org/officeDocument/2006/relationships/video" Target="../media/media31.mp4"/><Relationship Id="rId1" Type="http://schemas.microsoft.com/office/2007/relationships/media" Target="../media/media31.mp4"/><Relationship Id="rId6" Type="http://schemas.openxmlformats.org/officeDocument/2006/relationships/notesSlide" Target="../notesSlides/notesSlide30.xml"/><Relationship Id="rId5" Type="http://schemas.openxmlformats.org/officeDocument/2006/relationships/slideLayout" Target="../slideLayouts/slideLayout1.xml"/><Relationship Id="rId4" Type="http://schemas.openxmlformats.org/officeDocument/2006/relationships/audio" Target="../media/media32.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BC8D162-0242-6066-9379-5C4F7B930C7E}"/>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D83CD2BA-9C39-D6F6-0674-41DB043340B6}"/>
              </a:ext>
            </a:extLst>
          </p:cNvPr>
          <p:cNvGrpSpPr/>
          <p:nvPr/>
        </p:nvGrpSpPr>
        <p:grpSpPr>
          <a:xfrm>
            <a:off x="0" y="-970844"/>
            <a:ext cx="8985954" cy="10617198"/>
            <a:chOff x="0" y="-970844"/>
            <a:chExt cx="8985954" cy="10617198"/>
          </a:xfrm>
          <a:blipFill>
            <a:blip r:embed="rId5"/>
            <a:stretch>
              <a:fillRect/>
            </a:stretch>
          </a:blipFill>
        </p:grpSpPr>
        <p:sp>
          <p:nvSpPr>
            <p:cNvPr id="8" name="Hexagon 7">
              <a:extLst>
                <a:ext uri="{FF2B5EF4-FFF2-40B4-BE49-F238E27FC236}">
                  <a16:creationId xmlns:a16="http://schemas.microsoft.com/office/drawing/2014/main" id="{511DD0D6-9E38-24F9-FBB4-292BC24CCCE9}"/>
                </a:ext>
              </a:extLst>
            </p:cNvPr>
            <p:cNvSpPr/>
            <p:nvPr/>
          </p:nvSpPr>
          <p:spPr>
            <a:xfrm>
              <a:off x="0" y="0"/>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BB768587-2288-4635-41E0-96CAA8367FD1}"/>
                </a:ext>
              </a:extLst>
            </p:cNvPr>
            <p:cNvSpPr/>
            <p:nvPr/>
          </p:nvSpPr>
          <p:spPr>
            <a:xfrm>
              <a:off x="0" y="1947333"/>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5BED989E-AD14-CC89-6679-BCDB65666741}"/>
                </a:ext>
              </a:extLst>
            </p:cNvPr>
            <p:cNvSpPr/>
            <p:nvPr/>
          </p:nvSpPr>
          <p:spPr>
            <a:xfrm>
              <a:off x="0" y="3894666"/>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9D100664-6CEB-85EC-F3F9-8C07F515EB82}"/>
                </a:ext>
              </a:extLst>
            </p:cNvPr>
            <p:cNvSpPr/>
            <p:nvPr/>
          </p:nvSpPr>
          <p:spPr>
            <a:xfrm>
              <a:off x="0" y="5841999"/>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Hexagon 11">
              <a:extLst>
                <a:ext uri="{FF2B5EF4-FFF2-40B4-BE49-F238E27FC236}">
                  <a16:creationId xmlns:a16="http://schemas.microsoft.com/office/drawing/2014/main" id="{86EC51C0-4674-98A4-2CDC-D16F5F72B6A2}"/>
                </a:ext>
              </a:extLst>
            </p:cNvPr>
            <p:cNvSpPr/>
            <p:nvPr/>
          </p:nvSpPr>
          <p:spPr>
            <a:xfrm>
              <a:off x="1721555" y="-970844"/>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Hexagon 12">
              <a:extLst>
                <a:ext uri="{FF2B5EF4-FFF2-40B4-BE49-F238E27FC236}">
                  <a16:creationId xmlns:a16="http://schemas.microsoft.com/office/drawing/2014/main" id="{853A71BA-285B-6A51-EE45-373BCF4FE43B}"/>
                </a:ext>
              </a:extLst>
            </p:cNvPr>
            <p:cNvSpPr/>
            <p:nvPr/>
          </p:nvSpPr>
          <p:spPr>
            <a:xfrm>
              <a:off x="1721555" y="976489"/>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FF3D08DC-C6D2-5A86-8593-54EF206BFCF5}"/>
                </a:ext>
              </a:extLst>
            </p:cNvPr>
            <p:cNvSpPr/>
            <p:nvPr/>
          </p:nvSpPr>
          <p:spPr>
            <a:xfrm>
              <a:off x="1721555" y="2923822"/>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Hexagon 14">
              <a:extLst>
                <a:ext uri="{FF2B5EF4-FFF2-40B4-BE49-F238E27FC236}">
                  <a16:creationId xmlns:a16="http://schemas.microsoft.com/office/drawing/2014/main" id="{AB0FA8BB-F76C-70FE-78EA-D8DE9172B08C}"/>
                </a:ext>
              </a:extLst>
            </p:cNvPr>
            <p:cNvSpPr/>
            <p:nvPr/>
          </p:nvSpPr>
          <p:spPr>
            <a:xfrm>
              <a:off x="1721555" y="4871155"/>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3E46E1FA-3435-1358-4C4D-D554B4BDA54B}"/>
                </a:ext>
              </a:extLst>
            </p:cNvPr>
            <p:cNvSpPr/>
            <p:nvPr/>
          </p:nvSpPr>
          <p:spPr>
            <a:xfrm>
              <a:off x="3426177" y="0"/>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Hexagon 20">
              <a:extLst>
                <a:ext uri="{FF2B5EF4-FFF2-40B4-BE49-F238E27FC236}">
                  <a16:creationId xmlns:a16="http://schemas.microsoft.com/office/drawing/2014/main" id="{4B8BCAFF-3875-1536-F1C7-50E1B68AF5E1}"/>
                </a:ext>
              </a:extLst>
            </p:cNvPr>
            <p:cNvSpPr/>
            <p:nvPr/>
          </p:nvSpPr>
          <p:spPr>
            <a:xfrm>
              <a:off x="3426177" y="1947333"/>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Hexagon 21">
              <a:extLst>
                <a:ext uri="{FF2B5EF4-FFF2-40B4-BE49-F238E27FC236}">
                  <a16:creationId xmlns:a16="http://schemas.microsoft.com/office/drawing/2014/main" id="{55BDCA64-0FA6-76C1-C72C-D8264A853DB7}"/>
                </a:ext>
              </a:extLst>
            </p:cNvPr>
            <p:cNvSpPr/>
            <p:nvPr/>
          </p:nvSpPr>
          <p:spPr>
            <a:xfrm>
              <a:off x="3426177" y="3894666"/>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exagon 22">
              <a:extLst>
                <a:ext uri="{FF2B5EF4-FFF2-40B4-BE49-F238E27FC236}">
                  <a16:creationId xmlns:a16="http://schemas.microsoft.com/office/drawing/2014/main" id="{D359B57C-0319-701E-4474-6E5443FA8617}"/>
                </a:ext>
              </a:extLst>
            </p:cNvPr>
            <p:cNvSpPr/>
            <p:nvPr/>
          </p:nvSpPr>
          <p:spPr>
            <a:xfrm>
              <a:off x="3426177" y="5841999"/>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Hexagon 24">
              <a:extLst>
                <a:ext uri="{FF2B5EF4-FFF2-40B4-BE49-F238E27FC236}">
                  <a16:creationId xmlns:a16="http://schemas.microsoft.com/office/drawing/2014/main" id="{3BACEF97-D063-A277-1F13-799E2E4D828F}"/>
                </a:ext>
              </a:extLst>
            </p:cNvPr>
            <p:cNvSpPr/>
            <p:nvPr/>
          </p:nvSpPr>
          <p:spPr>
            <a:xfrm>
              <a:off x="5147732" y="2918177"/>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Hexagon 25">
              <a:extLst>
                <a:ext uri="{FF2B5EF4-FFF2-40B4-BE49-F238E27FC236}">
                  <a16:creationId xmlns:a16="http://schemas.microsoft.com/office/drawing/2014/main" id="{5AB66E46-75C6-0FA6-9637-EA16DFE43278}"/>
                </a:ext>
              </a:extLst>
            </p:cNvPr>
            <p:cNvSpPr/>
            <p:nvPr/>
          </p:nvSpPr>
          <p:spPr>
            <a:xfrm>
              <a:off x="5147732" y="4865510"/>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Hexagon 26">
              <a:extLst>
                <a:ext uri="{FF2B5EF4-FFF2-40B4-BE49-F238E27FC236}">
                  <a16:creationId xmlns:a16="http://schemas.microsoft.com/office/drawing/2014/main" id="{A4D80B0F-F422-3E68-731E-6349DF061E74}"/>
                </a:ext>
              </a:extLst>
            </p:cNvPr>
            <p:cNvSpPr/>
            <p:nvPr/>
          </p:nvSpPr>
          <p:spPr>
            <a:xfrm>
              <a:off x="5147732" y="6812843"/>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Hexagon 28">
              <a:extLst>
                <a:ext uri="{FF2B5EF4-FFF2-40B4-BE49-F238E27FC236}">
                  <a16:creationId xmlns:a16="http://schemas.microsoft.com/office/drawing/2014/main" id="{AC6CF1D4-8773-BAA1-70F5-77F8C85057AC}"/>
                </a:ext>
              </a:extLst>
            </p:cNvPr>
            <p:cNvSpPr/>
            <p:nvPr/>
          </p:nvSpPr>
          <p:spPr>
            <a:xfrm>
              <a:off x="6852354" y="5836354"/>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Hexagon 29">
              <a:extLst>
                <a:ext uri="{FF2B5EF4-FFF2-40B4-BE49-F238E27FC236}">
                  <a16:creationId xmlns:a16="http://schemas.microsoft.com/office/drawing/2014/main" id="{51962446-3EC2-127A-F1E2-C84862430A36}"/>
                </a:ext>
              </a:extLst>
            </p:cNvPr>
            <p:cNvSpPr/>
            <p:nvPr/>
          </p:nvSpPr>
          <p:spPr>
            <a:xfrm>
              <a:off x="6852354" y="7783687"/>
              <a:ext cx="2133600" cy="1862667"/>
            </a:xfrm>
            <a:prstGeom prst="hexagon">
              <a:avLst/>
            </a:prstGeom>
            <a:grp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3" name="Title 1">
            <a:extLst>
              <a:ext uri="{FF2B5EF4-FFF2-40B4-BE49-F238E27FC236}">
                <a16:creationId xmlns:a16="http://schemas.microsoft.com/office/drawing/2014/main" id="{8E4847D6-DF1A-93F3-6D96-C5EB10405ADA}"/>
              </a:ext>
            </a:extLst>
          </p:cNvPr>
          <p:cNvSpPr>
            <a:spLocks noGrp="1"/>
          </p:cNvSpPr>
          <p:nvPr>
            <p:ph type="ctrTitle"/>
          </p:nvPr>
        </p:nvSpPr>
        <p:spPr>
          <a:xfrm>
            <a:off x="4975454" y="1398322"/>
            <a:ext cx="7566991" cy="1647296"/>
          </a:xfrm>
        </p:spPr>
        <p:txBody>
          <a:bodyPr>
            <a:noAutofit/>
          </a:bodyPr>
          <a:lstStyle/>
          <a:p>
            <a:r>
              <a:rPr lang="en-US" sz="12500" b="1" dirty="0" err="1">
                <a:latin typeface="Verdana" panose="020B0604030504040204" pitchFamily="34" charset="0"/>
                <a:ea typeface="Verdana" panose="020B0604030504040204" pitchFamily="34" charset="0"/>
                <a:cs typeface="Verdana" panose="020B0604030504040204" pitchFamily="34" charset="0"/>
              </a:rPr>
              <a:t>Koffect</a:t>
            </a:r>
            <a:endParaRPr lang="en-US" sz="12500" b="1" dirty="0">
              <a:latin typeface="Verdana" panose="020B0604030504040204" pitchFamily="34" charset="0"/>
              <a:ea typeface="Verdana" panose="020B0604030504040204" pitchFamily="34" charset="0"/>
              <a:cs typeface="Verdana" panose="020B0604030504040204" pitchFamily="34" charset="0"/>
            </a:endParaRPr>
          </a:p>
        </p:txBody>
      </p:sp>
      <p:sp>
        <p:nvSpPr>
          <p:cNvPr id="34" name="TextBox 33">
            <a:extLst>
              <a:ext uri="{FF2B5EF4-FFF2-40B4-BE49-F238E27FC236}">
                <a16:creationId xmlns:a16="http://schemas.microsoft.com/office/drawing/2014/main" id="{CD6D2CC2-5739-2666-6EFF-465E1E8B4A3A}"/>
              </a:ext>
            </a:extLst>
          </p:cNvPr>
          <p:cNvSpPr txBox="1"/>
          <p:nvPr/>
        </p:nvSpPr>
        <p:spPr>
          <a:xfrm>
            <a:off x="7919154" y="4349957"/>
            <a:ext cx="3964489" cy="861774"/>
          </a:xfrm>
          <a:prstGeom prst="rect">
            <a:avLst/>
          </a:prstGeom>
          <a:noFill/>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Team ZJY</a:t>
            </a:r>
          </a:p>
        </p:txBody>
      </p:sp>
      <p:pic>
        <p:nvPicPr>
          <p:cNvPr id="48" name="Audio 47">
            <a:hlinkClick r:id="" action="ppaction://media"/>
            <a:extLst>
              <a:ext uri="{FF2B5EF4-FFF2-40B4-BE49-F238E27FC236}">
                <a16:creationId xmlns:a16="http://schemas.microsoft.com/office/drawing/2014/main" id="{6B0A564E-9DB5-E416-2A44-97552125A0A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76089605"/>
      </p:ext>
    </p:extLst>
  </p:cSld>
  <p:clrMapOvr>
    <a:masterClrMapping/>
  </p:clrMapOvr>
  <mc:AlternateContent xmlns:mc="http://schemas.openxmlformats.org/markup-compatibility/2006">
    <mc:Choice xmlns:p14="http://schemas.microsoft.com/office/powerpoint/2010/main" Requires="p14">
      <p:transition spd="slow" p14:dur="2000" advTm="15419"/>
    </mc:Choice>
    <mc:Fallback>
      <p:transition spd="slow" advTm="15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442B4E-803B-40FC-81B6-721D855218B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790660"/>
            <a:ext cx="6096000" cy="4790660"/>
            <a:chOff x="0" y="2058754"/>
            <a:chExt cx="6096000" cy="4914809"/>
          </a:xfrm>
          <a:effectLst/>
        </p:grpSpPr>
        <p:sp>
          <p:nvSpPr>
            <p:cNvPr id="4" name="Rectangle 3">
              <a:extLst>
                <a:ext uri="{FF2B5EF4-FFF2-40B4-BE49-F238E27FC236}">
                  <a16:creationId xmlns:a16="http://schemas.microsoft.com/office/drawing/2014/main" id="{E61F07A9-1742-FEF6-DD00-861130D3EA91}"/>
                </a:ext>
              </a:extLst>
            </p:cNvPr>
            <p:cNvSpPr/>
            <p:nvPr/>
          </p:nvSpPr>
          <p:spPr>
            <a:xfrm>
              <a:off x="0" y="2058754"/>
              <a:ext cx="6096000" cy="4914809"/>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Maintainer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have good tooling for creating maintainable and scalable code solutions and documentation solutions.</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4790660"/>
            <a:ext cx="6096000" cy="4790660"/>
            <a:chOff x="0" y="2058754"/>
            <a:chExt cx="6096000" cy="4914809"/>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58754"/>
              <a:ext cx="6096000" cy="491480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User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2"/>
              <a:ext cx="5208104" cy="2462870"/>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expect programs and applications written in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to be stable and consistent. Behavior of the program/application should be well-defined.</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2</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2B768F60-7559-4873-DAAC-DA9E4ADCE4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85489129"/>
      </p:ext>
    </p:extLst>
  </p:cSld>
  <p:clrMapOvr>
    <a:masterClrMapping/>
  </p:clrMapOvr>
  <p:transition spd="slow" advTm="184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442B4E-803B-40FC-81B6-721D855218B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67340"/>
            <a:ext cx="6096000" cy="4790660"/>
            <a:chOff x="0" y="2058754"/>
            <a:chExt cx="6096000" cy="4914809"/>
          </a:xfrm>
          <a:effectLst/>
        </p:grpSpPr>
        <p:sp>
          <p:nvSpPr>
            <p:cNvPr id="4" name="Rectangle 3">
              <a:extLst>
                <a:ext uri="{FF2B5EF4-FFF2-40B4-BE49-F238E27FC236}">
                  <a16:creationId xmlns:a16="http://schemas.microsoft.com/office/drawing/2014/main" id="{E61F07A9-1742-FEF6-DD00-861130D3EA91}"/>
                </a:ext>
              </a:extLst>
            </p:cNvPr>
            <p:cNvSpPr/>
            <p:nvPr/>
          </p:nvSpPr>
          <p:spPr>
            <a:xfrm>
              <a:off x="0" y="2058754"/>
              <a:ext cx="6096000" cy="4914809"/>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Maintainer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have good tooling for creating maintainable and scalable code solutions and documentation solutions.</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4790660"/>
            <a:ext cx="6096000" cy="4790660"/>
            <a:chOff x="0" y="2058754"/>
            <a:chExt cx="6096000" cy="4914809"/>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58754"/>
              <a:ext cx="6096000" cy="491480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User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2"/>
              <a:ext cx="5208104" cy="2462870"/>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expect programs and applications written in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to be stable and consistent. Behavior of the program/application should be well-defined.</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2</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63596FD3-52CC-F4B0-5CE4-7001B1FBAB1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8635434"/>
      </p:ext>
    </p:extLst>
  </p:cSld>
  <p:clrMapOvr>
    <a:masterClrMapping/>
  </p:clrMapOvr>
  <mc:AlternateContent xmlns:mc="http://schemas.openxmlformats.org/markup-compatibility/2006">
    <mc:Choice xmlns:p159="http://schemas.microsoft.com/office/powerpoint/2015/09/main" Requires="p159">
      <p:transition spd="slow" advTm="9404">
        <p159:morph option="byObject"/>
      </p:transition>
    </mc:Choice>
    <mc:Fallback>
      <p:transition spd="slow" advTm="94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442B4E-803B-40FC-81B6-721D855218B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67340"/>
            <a:ext cx="6096000" cy="4790660"/>
            <a:chOff x="0" y="2058754"/>
            <a:chExt cx="6096000" cy="4914809"/>
          </a:xfrm>
          <a:effectLst/>
        </p:grpSpPr>
        <p:sp>
          <p:nvSpPr>
            <p:cNvPr id="4" name="Rectangle 3">
              <a:extLst>
                <a:ext uri="{FF2B5EF4-FFF2-40B4-BE49-F238E27FC236}">
                  <a16:creationId xmlns:a16="http://schemas.microsoft.com/office/drawing/2014/main" id="{E61F07A9-1742-FEF6-DD00-861130D3EA91}"/>
                </a:ext>
              </a:extLst>
            </p:cNvPr>
            <p:cNvSpPr/>
            <p:nvPr/>
          </p:nvSpPr>
          <p:spPr>
            <a:xfrm>
              <a:off x="0" y="2058754"/>
              <a:ext cx="6096000" cy="4914809"/>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Maintainer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have good tooling for creating maintainable and scalable code solutions and documentation solutions.</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2067340"/>
            <a:ext cx="6096000" cy="4790660"/>
            <a:chOff x="0" y="2058754"/>
            <a:chExt cx="6096000" cy="4914809"/>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58754"/>
              <a:ext cx="6096000" cy="491480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User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2"/>
              <a:ext cx="5208104" cy="2462870"/>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expect programs and applications written in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to be stable and consistent. Behavior of the program/application should be well-defined.</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2</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4CA2E116-8EB3-BE80-0580-EDF2DE82BB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207999184"/>
      </p:ext>
    </p:extLst>
  </p:cSld>
  <p:clrMapOvr>
    <a:masterClrMapping/>
  </p:clrMapOvr>
  <mc:AlternateContent xmlns:mc="http://schemas.openxmlformats.org/markup-compatibility/2006">
    <mc:Choice xmlns:p159="http://schemas.microsoft.com/office/powerpoint/2015/09/main" Requires="p159">
      <p:transition spd="slow" advTm="12069">
        <p159:morph option="byObject"/>
      </p:transition>
    </mc:Choice>
    <mc:Fallback>
      <p:transition spd="slow" advTm="1206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3D58C2-812B-9AA2-EDFF-ED9EACA98F33}"/>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724399"/>
            <a:ext cx="12192000" cy="4724399"/>
            <a:chOff x="0" y="2126731"/>
            <a:chExt cx="6096000" cy="4846831"/>
          </a:xfrm>
          <a:effectLst/>
        </p:grpSpPr>
        <p:sp>
          <p:nvSpPr>
            <p:cNvPr id="4" name="Rectangle 3">
              <a:extLst>
                <a:ext uri="{FF2B5EF4-FFF2-40B4-BE49-F238E27FC236}">
                  <a16:creationId xmlns:a16="http://schemas.microsoft.com/office/drawing/2014/main" id="{E61F07A9-1742-FEF6-DD00-861130D3EA91}"/>
                </a:ext>
              </a:extLst>
            </p:cNvPr>
            <p:cNvSpPr/>
            <p:nvPr/>
          </p:nvSpPr>
          <p:spPr>
            <a:xfrm>
              <a:off x="0" y="2126731"/>
              <a:ext cx="6096000" cy="4846831"/>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Developer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have compatibility with multiple platforms so that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code can be run from multiple different hardware architectures. Furthermore, I want the language to have a good multiplatform story to allow for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to be utilized for many different applications.</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3</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831F057C-A108-3061-0436-23341891552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71124433"/>
      </p:ext>
    </p:extLst>
  </p:cSld>
  <p:clrMapOvr>
    <a:masterClrMapping/>
  </p:clrMapOvr>
  <p:transition spd="slow" advTm="166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3D58C2-812B-9AA2-EDFF-ED9EACA98F33}"/>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133599"/>
            <a:ext cx="12192000" cy="4724399"/>
            <a:chOff x="0" y="2126731"/>
            <a:chExt cx="6096000" cy="4846831"/>
          </a:xfrm>
          <a:effectLst/>
        </p:grpSpPr>
        <p:sp>
          <p:nvSpPr>
            <p:cNvPr id="4" name="Rectangle 3">
              <a:extLst>
                <a:ext uri="{FF2B5EF4-FFF2-40B4-BE49-F238E27FC236}">
                  <a16:creationId xmlns:a16="http://schemas.microsoft.com/office/drawing/2014/main" id="{E61F07A9-1742-FEF6-DD00-861130D3EA91}"/>
                </a:ext>
              </a:extLst>
            </p:cNvPr>
            <p:cNvSpPr/>
            <p:nvPr/>
          </p:nvSpPr>
          <p:spPr>
            <a:xfrm>
              <a:off x="0" y="2126731"/>
              <a:ext cx="6096000" cy="4846831"/>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Developer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have compatibility with multiple platforms so that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code can be run from multiple different hardware architectures. Furthermore, I want the language to have a good multiplatform story to allow for </a:t>
              </a:r>
              <a:r>
                <a:rPr lang="en-US" sz="2500" dirty="0" err="1">
                  <a:latin typeface="Verdana" panose="020B0604030504040204" pitchFamily="34" charset="0"/>
                  <a:ea typeface="Verdana" panose="020B0604030504040204" pitchFamily="34" charset="0"/>
                  <a:cs typeface="Verdana" panose="020B0604030504040204" pitchFamily="34" charset="0"/>
                </a:rPr>
                <a:t>Koffect</a:t>
              </a:r>
              <a:r>
                <a:rPr lang="en-US" sz="2500" dirty="0">
                  <a:latin typeface="Verdana" panose="020B0604030504040204" pitchFamily="34" charset="0"/>
                  <a:ea typeface="Verdana" panose="020B0604030504040204" pitchFamily="34" charset="0"/>
                  <a:cs typeface="Verdana" panose="020B0604030504040204" pitchFamily="34" charset="0"/>
                </a:rPr>
                <a:t> to be utilized for many different applications.</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3</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02839DC4-F890-84CB-431F-217B23309B1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7663105"/>
      </p:ext>
    </p:extLst>
  </p:cSld>
  <p:clrMapOvr>
    <a:masterClrMapping/>
  </p:clrMapOvr>
  <mc:AlternateContent xmlns:mc="http://schemas.openxmlformats.org/markup-compatibility/2006">
    <mc:Choice xmlns:p159="http://schemas.microsoft.com/office/powerpoint/2015/09/main" Requires="p159">
      <p:transition spd="slow" advTm="30900">
        <p159:morph option="byObject"/>
      </p:transition>
    </mc:Choice>
    <mc:Fallback>
      <p:transition spd="slow" advTm="309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1ABAA0-8A95-F3A1-4FBF-5B0B46506037}"/>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E9C3EC0-C7BB-72DB-D78E-00EFAD05CA72}"/>
              </a:ext>
            </a:extLst>
          </p:cNvPr>
          <p:cNvSpPr/>
          <p:nvPr/>
        </p:nvSpPr>
        <p:spPr>
          <a:xfrm>
            <a:off x="0" y="-4512365"/>
            <a:ext cx="3657600" cy="451236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35E9F9F-3DBE-D22F-AD0E-1C5EC9A654B7}"/>
              </a:ext>
            </a:extLst>
          </p:cNvPr>
          <p:cNvSpPr txBox="1"/>
          <p:nvPr/>
        </p:nvSpPr>
        <p:spPr>
          <a:xfrm>
            <a:off x="810792" y="-12008276"/>
            <a:ext cx="1311965" cy="11633954"/>
          </a:xfrm>
          <a:prstGeom prst="rect">
            <a:avLst/>
          </a:prstGeom>
          <a:noFill/>
        </p:spPr>
        <p:txBody>
          <a:bodyPr wrap="square" rtlCol="0">
            <a:spAutoFit/>
          </a:bodyPr>
          <a:lstStyle/>
          <a:p>
            <a:r>
              <a:rPr lang="en-US" sz="25000" dirty="0">
                <a:latin typeface="Verdana" panose="020B0604030504040204" pitchFamily="34" charset="0"/>
                <a:ea typeface="Verdana" panose="020B0604030504040204" pitchFamily="34" charset="0"/>
                <a:cs typeface="Verdana" panose="020B0604030504040204" pitchFamily="34" charset="0"/>
              </a:rPr>
              <a:t>210</a:t>
            </a:r>
          </a:p>
        </p:txBody>
      </p:sp>
      <p:grpSp>
        <p:nvGrpSpPr>
          <p:cNvPr id="15" name="Group 14">
            <a:extLst>
              <a:ext uri="{FF2B5EF4-FFF2-40B4-BE49-F238E27FC236}">
                <a16:creationId xmlns:a16="http://schemas.microsoft.com/office/drawing/2014/main" id="{4341F7CC-D518-3DEA-93F5-A9ED5EB40FC5}"/>
              </a:ext>
            </a:extLst>
          </p:cNvPr>
          <p:cNvGrpSpPr/>
          <p:nvPr/>
        </p:nvGrpSpPr>
        <p:grpSpPr>
          <a:xfrm>
            <a:off x="3657600" y="-4512366"/>
            <a:ext cx="8534400" cy="4512365"/>
            <a:chOff x="3657600" y="2345635"/>
            <a:chExt cx="8534400" cy="4512365"/>
          </a:xfrm>
          <a:solidFill>
            <a:schemeClr val="bg1"/>
          </a:solidFill>
        </p:grpSpPr>
        <p:sp>
          <p:nvSpPr>
            <p:cNvPr id="14" name="Rectangle 13">
              <a:extLst>
                <a:ext uri="{FF2B5EF4-FFF2-40B4-BE49-F238E27FC236}">
                  <a16:creationId xmlns:a16="http://schemas.microsoft.com/office/drawing/2014/main" id="{712BE86C-1764-210A-701C-B0D89545E918}"/>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white box with black text&#10;&#10;Description automatically generated">
              <a:extLst>
                <a:ext uri="{FF2B5EF4-FFF2-40B4-BE49-F238E27FC236}">
                  <a16:creationId xmlns:a16="http://schemas.microsoft.com/office/drawing/2014/main" id="{5554A704-C978-A774-9188-1BCAE970447E}"/>
                </a:ext>
              </a:extLst>
            </p:cNvPr>
            <p:cNvPicPr>
              <a:picLocks noChangeAspect="1"/>
            </p:cNvPicPr>
            <p:nvPr/>
          </p:nvPicPr>
          <p:blipFill>
            <a:blip r:embed="rId4"/>
            <a:stretch>
              <a:fillRect/>
            </a:stretch>
          </p:blipFill>
          <p:spPr>
            <a:xfrm>
              <a:off x="4028661" y="3912960"/>
              <a:ext cx="7792278" cy="1198812"/>
            </a:xfrm>
            <a:prstGeom prst="rect">
              <a:avLst/>
            </a:prstGeom>
            <a:grpFill/>
          </p:spPr>
        </p:pic>
      </p:grpSp>
      <p:grpSp>
        <p:nvGrpSpPr>
          <p:cNvPr id="18" name="Group 17">
            <a:extLst>
              <a:ext uri="{FF2B5EF4-FFF2-40B4-BE49-F238E27FC236}">
                <a16:creationId xmlns:a16="http://schemas.microsoft.com/office/drawing/2014/main" id="{44292EE9-9F9B-4CA2-F4BD-093FC56C6C14}"/>
              </a:ext>
            </a:extLst>
          </p:cNvPr>
          <p:cNvGrpSpPr/>
          <p:nvPr/>
        </p:nvGrpSpPr>
        <p:grpSpPr>
          <a:xfrm>
            <a:off x="3657600" y="-9024730"/>
            <a:ext cx="8534400" cy="4512365"/>
            <a:chOff x="3657600" y="2345635"/>
            <a:chExt cx="8534400" cy="4512365"/>
          </a:xfrm>
          <a:solidFill>
            <a:schemeClr val="bg1"/>
          </a:solidFill>
        </p:grpSpPr>
        <p:sp>
          <p:nvSpPr>
            <p:cNvPr id="19" name="Rectangle 18">
              <a:extLst>
                <a:ext uri="{FF2B5EF4-FFF2-40B4-BE49-F238E27FC236}">
                  <a16:creationId xmlns:a16="http://schemas.microsoft.com/office/drawing/2014/main" id="{EA478283-18EA-5506-F4BE-4EEDD9636107}"/>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D996ACB-B10B-1DD8-311D-1320A7F71E17}"/>
                </a:ext>
              </a:extLst>
            </p:cNvPr>
            <p:cNvPicPr>
              <a:picLocks noChangeAspect="1"/>
            </p:cNvPicPr>
            <p:nvPr/>
          </p:nvPicPr>
          <p:blipFill>
            <a:blip r:embed="rId5"/>
            <a:srcRect/>
            <a:stretch/>
          </p:blipFill>
          <p:spPr>
            <a:xfrm>
              <a:off x="3784209" y="3723510"/>
              <a:ext cx="8281182" cy="1756615"/>
            </a:xfrm>
            <a:prstGeom prst="rect">
              <a:avLst/>
            </a:prstGeom>
            <a:grpFill/>
          </p:spPr>
        </p:pic>
      </p:grpSp>
      <p:grpSp>
        <p:nvGrpSpPr>
          <p:cNvPr id="21" name="Group 20">
            <a:extLst>
              <a:ext uri="{FF2B5EF4-FFF2-40B4-BE49-F238E27FC236}">
                <a16:creationId xmlns:a16="http://schemas.microsoft.com/office/drawing/2014/main" id="{E3901884-587B-135D-1BE8-A3CCA8B3F506}"/>
              </a:ext>
            </a:extLst>
          </p:cNvPr>
          <p:cNvGrpSpPr/>
          <p:nvPr/>
        </p:nvGrpSpPr>
        <p:grpSpPr>
          <a:xfrm>
            <a:off x="3657600" y="-13537095"/>
            <a:ext cx="8534400" cy="4512365"/>
            <a:chOff x="3657600" y="2711928"/>
            <a:chExt cx="8534400" cy="4512365"/>
          </a:xfrm>
          <a:solidFill>
            <a:schemeClr val="bg1"/>
          </a:solidFill>
        </p:grpSpPr>
        <p:sp>
          <p:nvSpPr>
            <p:cNvPr id="22" name="Rectangle 21">
              <a:extLst>
                <a:ext uri="{FF2B5EF4-FFF2-40B4-BE49-F238E27FC236}">
                  <a16:creationId xmlns:a16="http://schemas.microsoft.com/office/drawing/2014/main" id="{57859A63-F741-043A-A866-E2C8C629413D}"/>
                </a:ext>
              </a:extLst>
            </p:cNvPr>
            <p:cNvSpPr/>
            <p:nvPr/>
          </p:nvSpPr>
          <p:spPr>
            <a:xfrm>
              <a:off x="3657600" y="2711928"/>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A3D02DA7-9239-D1F0-F4F7-8CB037444A09}"/>
                </a:ext>
              </a:extLst>
            </p:cNvPr>
            <p:cNvPicPr>
              <a:picLocks noChangeAspect="1"/>
            </p:cNvPicPr>
            <p:nvPr/>
          </p:nvPicPr>
          <p:blipFill>
            <a:blip r:embed="rId6"/>
            <a:srcRect/>
            <a:stretch/>
          </p:blipFill>
          <p:spPr>
            <a:xfrm>
              <a:off x="3692754" y="4118711"/>
              <a:ext cx="8432258" cy="1710893"/>
            </a:xfrm>
            <a:prstGeom prst="rect">
              <a:avLst/>
            </a:prstGeom>
            <a:grpFill/>
          </p:spPr>
        </p:pic>
      </p:grpSp>
      <p:sp>
        <p:nvSpPr>
          <p:cNvPr id="3" name="Rectangle 2">
            <a:extLst>
              <a:ext uri="{FF2B5EF4-FFF2-40B4-BE49-F238E27FC236}">
                <a16:creationId xmlns:a16="http://schemas.microsoft.com/office/drawing/2014/main" id="{4AA18C5B-B868-29DD-D2CE-DF1E97CB49DD}"/>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Design Diagrams</a:t>
            </a:r>
          </a:p>
        </p:txBody>
      </p:sp>
      <p:pic>
        <p:nvPicPr>
          <p:cNvPr id="9" name="Audio 8">
            <a:hlinkClick r:id="" action="ppaction://media"/>
            <a:extLst>
              <a:ext uri="{FF2B5EF4-FFF2-40B4-BE49-F238E27FC236}">
                <a16:creationId xmlns:a16="http://schemas.microsoft.com/office/drawing/2014/main" id="{0CA24E98-2B7C-C783-D656-52FDB51FC6A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57507980"/>
      </p:ext>
    </p:extLst>
  </p:cSld>
  <p:clrMapOvr>
    <a:masterClrMapping/>
  </p:clrMapOvr>
  <p:transition spd="slow" advTm="274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1ABAA0-8A95-F3A1-4FBF-5B0B46506037}"/>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E9C3EC0-C7BB-72DB-D78E-00EFAD05CA72}"/>
              </a:ext>
            </a:extLst>
          </p:cNvPr>
          <p:cNvSpPr/>
          <p:nvPr/>
        </p:nvSpPr>
        <p:spPr>
          <a:xfrm>
            <a:off x="0" y="2345634"/>
            <a:ext cx="3657600" cy="451236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35E9F9F-3DBE-D22F-AD0E-1C5EC9A654B7}"/>
              </a:ext>
            </a:extLst>
          </p:cNvPr>
          <p:cNvSpPr txBox="1"/>
          <p:nvPr/>
        </p:nvSpPr>
        <p:spPr>
          <a:xfrm>
            <a:off x="459727" y="-5229374"/>
            <a:ext cx="1311965" cy="11633954"/>
          </a:xfrm>
          <a:prstGeom prst="rect">
            <a:avLst/>
          </a:prstGeom>
          <a:noFill/>
        </p:spPr>
        <p:txBody>
          <a:bodyPr wrap="square" rtlCol="0">
            <a:spAutoFit/>
          </a:bodyPr>
          <a:lstStyle/>
          <a:p>
            <a:r>
              <a:rPr lang="en-US" sz="25000" dirty="0">
                <a:latin typeface="Verdana" panose="020B0604030504040204" pitchFamily="34" charset="0"/>
                <a:ea typeface="Verdana" panose="020B0604030504040204" pitchFamily="34" charset="0"/>
                <a:cs typeface="Verdana" panose="020B0604030504040204" pitchFamily="34" charset="0"/>
              </a:rPr>
              <a:t>210</a:t>
            </a:r>
          </a:p>
        </p:txBody>
      </p:sp>
      <p:grpSp>
        <p:nvGrpSpPr>
          <p:cNvPr id="15" name="Group 14">
            <a:extLst>
              <a:ext uri="{FF2B5EF4-FFF2-40B4-BE49-F238E27FC236}">
                <a16:creationId xmlns:a16="http://schemas.microsoft.com/office/drawing/2014/main" id="{4341F7CC-D518-3DEA-93F5-A9ED5EB40FC5}"/>
              </a:ext>
            </a:extLst>
          </p:cNvPr>
          <p:cNvGrpSpPr/>
          <p:nvPr/>
        </p:nvGrpSpPr>
        <p:grpSpPr>
          <a:xfrm>
            <a:off x="3657600" y="2345635"/>
            <a:ext cx="8534400" cy="4512365"/>
            <a:chOff x="3657600" y="2345635"/>
            <a:chExt cx="8534400" cy="4512365"/>
          </a:xfrm>
          <a:solidFill>
            <a:schemeClr val="bg1"/>
          </a:solidFill>
        </p:grpSpPr>
        <p:sp>
          <p:nvSpPr>
            <p:cNvPr id="14" name="Rectangle 13">
              <a:extLst>
                <a:ext uri="{FF2B5EF4-FFF2-40B4-BE49-F238E27FC236}">
                  <a16:creationId xmlns:a16="http://schemas.microsoft.com/office/drawing/2014/main" id="{712BE86C-1764-210A-701C-B0D89545E918}"/>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white box with black text&#10;&#10;Description automatically generated">
              <a:extLst>
                <a:ext uri="{FF2B5EF4-FFF2-40B4-BE49-F238E27FC236}">
                  <a16:creationId xmlns:a16="http://schemas.microsoft.com/office/drawing/2014/main" id="{5554A704-C978-A774-9188-1BCAE970447E}"/>
                </a:ext>
              </a:extLst>
            </p:cNvPr>
            <p:cNvPicPr>
              <a:picLocks noChangeAspect="1"/>
            </p:cNvPicPr>
            <p:nvPr/>
          </p:nvPicPr>
          <p:blipFill>
            <a:blip r:embed="rId5"/>
            <a:stretch>
              <a:fillRect/>
            </a:stretch>
          </p:blipFill>
          <p:spPr>
            <a:xfrm>
              <a:off x="4028661" y="3912960"/>
              <a:ext cx="7792278" cy="1198812"/>
            </a:xfrm>
            <a:prstGeom prst="rect">
              <a:avLst/>
            </a:prstGeom>
            <a:grpFill/>
          </p:spPr>
        </p:pic>
      </p:grpSp>
      <p:grpSp>
        <p:nvGrpSpPr>
          <p:cNvPr id="18" name="Group 17">
            <a:extLst>
              <a:ext uri="{FF2B5EF4-FFF2-40B4-BE49-F238E27FC236}">
                <a16:creationId xmlns:a16="http://schemas.microsoft.com/office/drawing/2014/main" id="{44292EE9-9F9B-4CA2-F4BD-093FC56C6C14}"/>
              </a:ext>
            </a:extLst>
          </p:cNvPr>
          <p:cNvGrpSpPr/>
          <p:nvPr/>
        </p:nvGrpSpPr>
        <p:grpSpPr>
          <a:xfrm>
            <a:off x="3657600" y="-2154637"/>
            <a:ext cx="8534400" cy="4512365"/>
            <a:chOff x="3657600" y="2345635"/>
            <a:chExt cx="8534400" cy="4512365"/>
          </a:xfrm>
          <a:solidFill>
            <a:schemeClr val="bg1"/>
          </a:solidFill>
        </p:grpSpPr>
        <p:sp>
          <p:nvSpPr>
            <p:cNvPr id="19" name="Rectangle 18">
              <a:extLst>
                <a:ext uri="{FF2B5EF4-FFF2-40B4-BE49-F238E27FC236}">
                  <a16:creationId xmlns:a16="http://schemas.microsoft.com/office/drawing/2014/main" id="{EA478283-18EA-5506-F4BE-4EEDD9636107}"/>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D996ACB-B10B-1DD8-311D-1320A7F71E17}"/>
                </a:ext>
              </a:extLst>
            </p:cNvPr>
            <p:cNvPicPr>
              <a:picLocks noChangeAspect="1"/>
            </p:cNvPicPr>
            <p:nvPr/>
          </p:nvPicPr>
          <p:blipFill>
            <a:blip r:embed="rId6"/>
            <a:srcRect/>
            <a:stretch/>
          </p:blipFill>
          <p:spPr>
            <a:xfrm>
              <a:off x="3784209" y="3723510"/>
              <a:ext cx="8281182" cy="1756615"/>
            </a:xfrm>
            <a:prstGeom prst="rect">
              <a:avLst/>
            </a:prstGeom>
            <a:grpFill/>
          </p:spPr>
        </p:pic>
      </p:grpSp>
      <p:grpSp>
        <p:nvGrpSpPr>
          <p:cNvPr id="21" name="Group 20">
            <a:extLst>
              <a:ext uri="{FF2B5EF4-FFF2-40B4-BE49-F238E27FC236}">
                <a16:creationId xmlns:a16="http://schemas.microsoft.com/office/drawing/2014/main" id="{E3901884-587B-135D-1BE8-A3CCA8B3F506}"/>
              </a:ext>
            </a:extLst>
          </p:cNvPr>
          <p:cNvGrpSpPr/>
          <p:nvPr/>
        </p:nvGrpSpPr>
        <p:grpSpPr>
          <a:xfrm>
            <a:off x="3657600" y="-6662465"/>
            <a:ext cx="8534400" cy="4512365"/>
            <a:chOff x="3657600" y="2711928"/>
            <a:chExt cx="8534400" cy="4512365"/>
          </a:xfrm>
          <a:solidFill>
            <a:schemeClr val="bg1"/>
          </a:solidFill>
        </p:grpSpPr>
        <p:sp>
          <p:nvSpPr>
            <p:cNvPr id="22" name="Rectangle 21">
              <a:extLst>
                <a:ext uri="{FF2B5EF4-FFF2-40B4-BE49-F238E27FC236}">
                  <a16:creationId xmlns:a16="http://schemas.microsoft.com/office/drawing/2014/main" id="{57859A63-F741-043A-A866-E2C8C629413D}"/>
                </a:ext>
              </a:extLst>
            </p:cNvPr>
            <p:cNvSpPr/>
            <p:nvPr/>
          </p:nvSpPr>
          <p:spPr>
            <a:xfrm>
              <a:off x="3657600" y="2711928"/>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A3D02DA7-9239-D1F0-F4F7-8CB037444A09}"/>
                </a:ext>
              </a:extLst>
            </p:cNvPr>
            <p:cNvPicPr>
              <a:picLocks noChangeAspect="1"/>
            </p:cNvPicPr>
            <p:nvPr/>
          </p:nvPicPr>
          <p:blipFill>
            <a:blip r:embed="rId7"/>
            <a:srcRect/>
            <a:stretch/>
          </p:blipFill>
          <p:spPr>
            <a:xfrm>
              <a:off x="3692754" y="4118711"/>
              <a:ext cx="8432258" cy="1710893"/>
            </a:xfrm>
            <a:prstGeom prst="rect">
              <a:avLst/>
            </a:prstGeom>
            <a:grpFill/>
          </p:spPr>
        </p:pic>
      </p:grpSp>
      <p:sp>
        <p:nvSpPr>
          <p:cNvPr id="3" name="Rectangle 2">
            <a:extLst>
              <a:ext uri="{FF2B5EF4-FFF2-40B4-BE49-F238E27FC236}">
                <a16:creationId xmlns:a16="http://schemas.microsoft.com/office/drawing/2014/main" id="{4AA18C5B-B868-29DD-D2CE-DF1E97CB49DD}"/>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Design Diagrams</a:t>
            </a:r>
          </a:p>
        </p:txBody>
      </p:sp>
      <p:pic>
        <p:nvPicPr>
          <p:cNvPr id="9" name="Audio 8">
            <a:hlinkClick r:id="" action="ppaction://media"/>
            <a:extLst>
              <a:ext uri="{FF2B5EF4-FFF2-40B4-BE49-F238E27FC236}">
                <a16:creationId xmlns:a16="http://schemas.microsoft.com/office/drawing/2014/main" id="{A44A979F-E45C-B477-740F-E8BAFD40AEC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778363"/>
      </p:ext>
    </p:extLst>
  </p:cSld>
  <p:clrMapOvr>
    <a:masterClrMapping/>
  </p:clrMapOvr>
  <mc:AlternateContent xmlns:mc="http://schemas.openxmlformats.org/markup-compatibility/2006">
    <mc:Choice xmlns:p159="http://schemas.microsoft.com/office/powerpoint/2015/09/main" Requires="p159">
      <p:transition spd="slow" advTm="17483">
        <p159:morph option="byObject"/>
      </p:transition>
    </mc:Choice>
    <mc:Fallback>
      <p:transition spd="slow" advTm="174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1ABAA0-8A95-F3A1-4FBF-5B0B46506037}"/>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E9C3EC0-C7BB-72DB-D78E-00EFAD05CA72}"/>
              </a:ext>
            </a:extLst>
          </p:cNvPr>
          <p:cNvSpPr/>
          <p:nvPr/>
        </p:nvSpPr>
        <p:spPr>
          <a:xfrm>
            <a:off x="0" y="2345634"/>
            <a:ext cx="3657600" cy="451236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35E9F9F-3DBE-D22F-AD0E-1C5EC9A654B7}"/>
              </a:ext>
            </a:extLst>
          </p:cNvPr>
          <p:cNvSpPr txBox="1"/>
          <p:nvPr/>
        </p:nvSpPr>
        <p:spPr>
          <a:xfrm>
            <a:off x="492558" y="-1409541"/>
            <a:ext cx="1311965" cy="11633954"/>
          </a:xfrm>
          <a:prstGeom prst="rect">
            <a:avLst/>
          </a:prstGeom>
          <a:noFill/>
        </p:spPr>
        <p:txBody>
          <a:bodyPr wrap="square" rtlCol="0">
            <a:spAutoFit/>
          </a:bodyPr>
          <a:lstStyle/>
          <a:p>
            <a:r>
              <a:rPr lang="en-US" sz="25000" dirty="0">
                <a:latin typeface="Verdana" panose="020B0604030504040204" pitchFamily="34" charset="0"/>
                <a:ea typeface="Verdana" panose="020B0604030504040204" pitchFamily="34" charset="0"/>
                <a:cs typeface="Verdana" panose="020B0604030504040204" pitchFamily="34" charset="0"/>
              </a:rPr>
              <a:t>210</a:t>
            </a:r>
          </a:p>
        </p:txBody>
      </p:sp>
      <p:grpSp>
        <p:nvGrpSpPr>
          <p:cNvPr id="15" name="Group 14">
            <a:extLst>
              <a:ext uri="{FF2B5EF4-FFF2-40B4-BE49-F238E27FC236}">
                <a16:creationId xmlns:a16="http://schemas.microsoft.com/office/drawing/2014/main" id="{4341F7CC-D518-3DEA-93F5-A9ED5EB40FC5}"/>
              </a:ext>
            </a:extLst>
          </p:cNvPr>
          <p:cNvGrpSpPr/>
          <p:nvPr/>
        </p:nvGrpSpPr>
        <p:grpSpPr>
          <a:xfrm>
            <a:off x="3657600" y="6858000"/>
            <a:ext cx="8534400" cy="4512365"/>
            <a:chOff x="3657600" y="2345635"/>
            <a:chExt cx="8534400" cy="4512365"/>
          </a:xfrm>
          <a:solidFill>
            <a:schemeClr val="bg1"/>
          </a:solidFill>
        </p:grpSpPr>
        <p:sp>
          <p:nvSpPr>
            <p:cNvPr id="14" name="Rectangle 13">
              <a:extLst>
                <a:ext uri="{FF2B5EF4-FFF2-40B4-BE49-F238E27FC236}">
                  <a16:creationId xmlns:a16="http://schemas.microsoft.com/office/drawing/2014/main" id="{712BE86C-1764-210A-701C-B0D89545E918}"/>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white box with black text&#10;&#10;Description automatically generated">
              <a:extLst>
                <a:ext uri="{FF2B5EF4-FFF2-40B4-BE49-F238E27FC236}">
                  <a16:creationId xmlns:a16="http://schemas.microsoft.com/office/drawing/2014/main" id="{5554A704-C978-A774-9188-1BCAE970447E}"/>
                </a:ext>
              </a:extLst>
            </p:cNvPr>
            <p:cNvPicPr>
              <a:picLocks noChangeAspect="1"/>
            </p:cNvPicPr>
            <p:nvPr/>
          </p:nvPicPr>
          <p:blipFill>
            <a:blip r:embed="rId5"/>
            <a:stretch>
              <a:fillRect/>
            </a:stretch>
          </p:blipFill>
          <p:spPr>
            <a:xfrm>
              <a:off x="4028661" y="3912960"/>
              <a:ext cx="7792278" cy="1198812"/>
            </a:xfrm>
            <a:prstGeom prst="rect">
              <a:avLst/>
            </a:prstGeom>
            <a:grpFill/>
          </p:spPr>
        </p:pic>
      </p:grpSp>
      <p:grpSp>
        <p:nvGrpSpPr>
          <p:cNvPr id="18" name="Group 17">
            <a:extLst>
              <a:ext uri="{FF2B5EF4-FFF2-40B4-BE49-F238E27FC236}">
                <a16:creationId xmlns:a16="http://schemas.microsoft.com/office/drawing/2014/main" id="{44292EE9-9F9B-4CA2-F4BD-093FC56C6C14}"/>
              </a:ext>
            </a:extLst>
          </p:cNvPr>
          <p:cNvGrpSpPr/>
          <p:nvPr/>
        </p:nvGrpSpPr>
        <p:grpSpPr>
          <a:xfrm>
            <a:off x="3657600" y="2348708"/>
            <a:ext cx="8534400" cy="4512365"/>
            <a:chOff x="3657600" y="2345635"/>
            <a:chExt cx="8534400" cy="4512365"/>
          </a:xfrm>
          <a:solidFill>
            <a:schemeClr val="bg1"/>
          </a:solidFill>
        </p:grpSpPr>
        <p:sp>
          <p:nvSpPr>
            <p:cNvPr id="19" name="Rectangle 18">
              <a:extLst>
                <a:ext uri="{FF2B5EF4-FFF2-40B4-BE49-F238E27FC236}">
                  <a16:creationId xmlns:a16="http://schemas.microsoft.com/office/drawing/2014/main" id="{EA478283-18EA-5506-F4BE-4EEDD9636107}"/>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D996ACB-B10B-1DD8-311D-1320A7F71E17}"/>
                </a:ext>
              </a:extLst>
            </p:cNvPr>
            <p:cNvPicPr>
              <a:picLocks noChangeAspect="1"/>
            </p:cNvPicPr>
            <p:nvPr/>
          </p:nvPicPr>
          <p:blipFill>
            <a:blip r:embed="rId6"/>
            <a:srcRect/>
            <a:stretch/>
          </p:blipFill>
          <p:spPr>
            <a:xfrm>
              <a:off x="3784209" y="3723510"/>
              <a:ext cx="8281182" cy="1756615"/>
            </a:xfrm>
            <a:prstGeom prst="rect">
              <a:avLst/>
            </a:prstGeom>
            <a:grpFill/>
          </p:spPr>
        </p:pic>
      </p:grpSp>
      <p:grpSp>
        <p:nvGrpSpPr>
          <p:cNvPr id="21" name="Group 20">
            <a:extLst>
              <a:ext uri="{FF2B5EF4-FFF2-40B4-BE49-F238E27FC236}">
                <a16:creationId xmlns:a16="http://schemas.microsoft.com/office/drawing/2014/main" id="{E3901884-587B-135D-1BE8-A3CCA8B3F506}"/>
              </a:ext>
            </a:extLst>
          </p:cNvPr>
          <p:cNvGrpSpPr/>
          <p:nvPr/>
        </p:nvGrpSpPr>
        <p:grpSpPr>
          <a:xfrm>
            <a:off x="3657600" y="-2132022"/>
            <a:ext cx="8534400" cy="4512365"/>
            <a:chOff x="3657600" y="2711928"/>
            <a:chExt cx="8534400" cy="4512365"/>
          </a:xfrm>
          <a:solidFill>
            <a:schemeClr val="bg1"/>
          </a:solidFill>
        </p:grpSpPr>
        <p:sp>
          <p:nvSpPr>
            <p:cNvPr id="22" name="Rectangle 21">
              <a:extLst>
                <a:ext uri="{FF2B5EF4-FFF2-40B4-BE49-F238E27FC236}">
                  <a16:creationId xmlns:a16="http://schemas.microsoft.com/office/drawing/2014/main" id="{57859A63-F741-043A-A866-E2C8C629413D}"/>
                </a:ext>
              </a:extLst>
            </p:cNvPr>
            <p:cNvSpPr/>
            <p:nvPr/>
          </p:nvSpPr>
          <p:spPr>
            <a:xfrm>
              <a:off x="3657600" y="2711928"/>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A3D02DA7-9239-D1F0-F4F7-8CB037444A09}"/>
                </a:ext>
              </a:extLst>
            </p:cNvPr>
            <p:cNvPicPr>
              <a:picLocks noChangeAspect="1"/>
            </p:cNvPicPr>
            <p:nvPr/>
          </p:nvPicPr>
          <p:blipFill>
            <a:blip r:embed="rId7"/>
            <a:srcRect/>
            <a:stretch/>
          </p:blipFill>
          <p:spPr>
            <a:xfrm>
              <a:off x="3692754" y="4118711"/>
              <a:ext cx="8432258" cy="1710893"/>
            </a:xfrm>
            <a:prstGeom prst="rect">
              <a:avLst/>
            </a:prstGeom>
            <a:grpFill/>
          </p:spPr>
        </p:pic>
      </p:grpSp>
      <p:sp>
        <p:nvSpPr>
          <p:cNvPr id="3" name="Rectangle 2">
            <a:extLst>
              <a:ext uri="{FF2B5EF4-FFF2-40B4-BE49-F238E27FC236}">
                <a16:creationId xmlns:a16="http://schemas.microsoft.com/office/drawing/2014/main" id="{4AA18C5B-B868-29DD-D2CE-DF1E97CB49DD}"/>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Design Diagrams</a:t>
            </a:r>
          </a:p>
        </p:txBody>
      </p:sp>
      <p:pic>
        <p:nvPicPr>
          <p:cNvPr id="9" name="Audio 8">
            <a:hlinkClick r:id="" action="ppaction://media"/>
            <a:extLst>
              <a:ext uri="{FF2B5EF4-FFF2-40B4-BE49-F238E27FC236}">
                <a16:creationId xmlns:a16="http://schemas.microsoft.com/office/drawing/2014/main" id="{72C1EFE9-9797-41D6-DDCF-A684A7BD4A4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7384678"/>
      </p:ext>
    </p:extLst>
  </p:cSld>
  <p:clrMapOvr>
    <a:masterClrMapping/>
  </p:clrMapOvr>
  <mc:AlternateContent xmlns:mc="http://schemas.openxmlformats.org/markup-compatibility/2006">
    <mc:Choice xmlns:p159="http://schemas.microsoft.com/office/powerpoint/2015/09/main" Requires="p159">
      <p:transition spd="slow" advTm="13838">
        <p159:morph option="byObject"/>
      </p:transition>
    </mc:Choice>
    <mc:Fallback>
      <p:transition spd="slow" advTm="1383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1ABAA0-8A95-F3A1-4FBF-5B0B46506037}"/>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E9C3EC0-C7BB-72DB-D78E-00EFAD05CA72}"/>
              </a:ext>
            </a:extLst>
          </p:cNvPr>
          <p:cNvSpPr/>
          <p:nvPr/>
        </p:nvSpPr>
        <p:spPr>
          <a:xfrm>
            <a:off x="0" y="2358886"/>
            <a:ext cx="3657600" cy="449911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35E9F9F-3DBE-D22F-AD0E-1C5EC9A654B7}"/>
              </a:ext>
            </a:extLst>
          </p:cNvPr>
          <p:cNvSpPr txBox="1"/>
          <p:nvPr/>
        </p:nvSpPr>
        <p:spPr>
          <a:xfrm>
            <a:off x="516835" y="2358887"/>
            <a:ext cx="1311965" cy="11633954"/>
          </a:xfrm>
          <a:prstGeom prst="rect">
            <a:avLst/>
          </a:prstGeom>
          <a:noFill/>
        </p:spPr>
        <p:txBody>
          <a:bodyPr wrap="square" rtlCol="0">
            <a:spAutoFit/>
          </a:bodyPr>
          <a:lstStyle/>
          <a:p>
            <a:r>
              <a:rPr lang="en-US" sz="25000" dirty="0">
                <a:latin typeface="Verdana" panose="020B0604030504040204" pitchFamily="34" charset="0"/>
                <a:ea typeface="Verdana" panose="020B0604030504040204" pitchFamily="34" charset="0"/>
                <a:cs typeface="Verdana" panose="020B0604030504040204" pitchFamily="34" charset="0"/>
              </a:rPr>
              <a:t>210</a:t>
            </a:r>
          </a:p>
        </p:txBody>
      </p:sp>
      <p:grpSp>
        <p:nvGrpSpPr>
          <p:cNvPr id="15" name="Group 14">
            <a:extLst>
              <a:ext uri="{FF2B5EF4-FFF2-40B4-BE49-F238E27FC236}">
                <a16:creationId xmlns:a16="http://schemas.microsoft.com/office/drawing/2014/main" id="{4341F7CC-D518-3DEA-93F5-A9ED5EB40FC5}"/>
              </a:ext>
            </a:extLst>
          </p:cNvPr>
          <p:cNvGrpSpPr/>
          <p:nvPr/>
        </p:nvGrpSpPr>
        <p:grpSpPr>
          <a:xfrm>
            <a:off x="3657600" y="11370365"/>
            <a:ext cx="8534400" cy="4512365"/>
            <a:chOff x="3657600" y="2345635"/>
            <a:chExt cx="8534400" cy="4512365"/>
          </a:xfrm>
          <a:solidFill>
            <a:schemeClr val="bg1"/>
          </a:solidFill>
        </p:grpSpPr>
        <p:sp>
          <p:nvSpPr>
            <p:cNvPr id="14" name="Rectangle 13">
              <a:extLst>
                <a:ext uri="{FF2B5EF4-FFF2-40B4-BE49-F238E27FC236}">
                  <a16:creationId xmlns:a16="http://schemas.microsoft.com/office/drawing/2014/main" id="{712BE86C-1764-210A-701C-B0D89545E918}"/>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white box with black text&#10;&#10;Description automatically generated">
              <a:extLst>
                <a:ext uri="{FF2B5EF4-FFF2-40B4-BE49-F238E27FC236}">
                  <a16:creationId xmlns:a16="http://schemas.microsoft.com/office/drawing/2014/main" id="{5554A704-C978-A774-9188-1BCAE970447E}"/>
                </a:ext>
              </a:extLst>
            </p:cNvPr>
            <p:cNvPicPr>
              <a:picLocks noChangeAspect="1"/>
            </p:cNvPicPr>
            <p:nvPr/>
          </p:nvPicPr>
          <p:blipFill>
            <a:blip r:embed="rId5"/>
            <a:stretch>
              <a:fillRect/>
            </a:stretch>
          </p:blipFill>
          <p:spPr>
            <a:xfrm>
              <a:off x="4028661" y="3912960"/>
              <a:ext cx="7792278" cy="1198812"/>
            </a:xfrm>
            <a:prstGeom prst="rect">
              <a:avLst/>
            </a:prstGeom>
            <a:grpFill/>
          </p:spPr>
        </p:pic>
      </p:grpSp>
      <p:grpSp>
        <p:nvGrpSpPr>
          <p:cNvPr id="18" name="Group 17">
            <a:extLst>
              <a:ext uri="{FF2B5EF4-FFF2-40B4-BE49-F238E27FC236}">
                <a16:creationId xmlns:a16="http://schemas.microsoft.com/office/drawing/2014/main" id="{44292EE9-9F9B-4CA2-F4BD-093FC56C6C14}"/>
              </a:ext>
            </a:extLst>
          </p:cNvPr>
          <p:cNvGrpSpPr/>
          <p:nvPr/>
        </p:nvGrpSpPr>
        <p:grpSpPr>
          <a:xfrm>
            <a:off x="3657600" y="6851374"/>
            <a:ext cx="8534400" cy="4512365"/>
            <a:chOff x="3657600" y="2345635"/>
            <a:chExt cx="8534400" cy="4512365"/>
          </a:xfrm>
          <a:solidFill>
            <a:schemeClr val="bg1"/>
          </a:solidFill>
        </p:grpSpPr>
        <p:sp>
          <p:nvSpPr>
            <p:cNvPr id="19" name="Rectangle 18">
              <a:extLst>
                <a:ext uri="{FF2B5EF4-FFF2-40B4-BE49-F238E27FC236}">
                  <a16:creationId xmlns:a16="http://schemas.microsoft.com/office/drawing/2014/main" id="{EA478283-18EA-5506-F4BE-4EEDD9636107}"/>
                </a:ext>
              </a:extLst>
            </p:cNvPr>
            <p:cNvSpPr/>
            <p:nvPr/>
          </p:nvSpPr>
          <p:spPr>
            <a:xfrm>
              <a:off x="3657600" y="2345635"/>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D996ACB-B10B-1DD8-311D-1320A7F71E17}"/>
                </a:ext>
              </a:extLst>
            </p:cNvPr>
            <p:cNvPicPr>
              <a:picLocks noChangeAspect="1"/>
            </p:cNvPicPr>
            <p:nvPr/>
          </p:nvPicPr>
          <p:blipFill>
            <a:blip r:embed="rId6"/>
            <a:srcRect/>
            <a:stretch/>
          </p:blipFill>
          <p:spPr>
            <a:xfrm>
              <a:off x="3784209" y="3723510"/>
              <a:ext cx="8281182" cy="1756615"/>
            </a:xfrm>
            <a:prstGeom prst="rect">
              <a:avLst/>
            </a:prstGeom>
            <a:grpFill/>
          </p:spPr>
        </p:pic>
      </p:grpSp>
      <p:grpSp>
        <p:nvGrpSpPr>
          <p:cNvPr id="21" name="Group 20">
            <a:extLst>
              <a:ext uri="{FF2B5EF4-FFF2-40B4-BE49-F238E27FC236}">
                <a16:creationId xmlns:a16="http://schemas.microsoft.com/office/drawing/2014/main" id="{E3901884-587B-135D-1BE8-A3CCA8B3F506}"/>
              </a:ext>
            </a:extLst>
          </p:cNvPr>
          <p:cNvGrpSpPr/>
          <p:nvPr/>
        </p:nvGrpSpPr>
        <p:grpSpPr>
          <a:xfrm>
            <a:off x="3657600" y="2358886"/>
            <a:ext cx="8534400" cy="4512365"/>
            <a:chOff x="3657600" y="2711928"/>
            <a:chExt cx="8534400" cy="4512365"/>
          </a:xfrm>
          <a:solidFill>
            <a:schemeClr val="bg1"/>
          </a:solidFill>
        </p:grpSpPr>
        <p:sp>
          <p:nvSpPr>
            <p:cNvPr id="22" name="Rectangle 21">
              <a:extLst>
                <a:ext uri="{FF2B5EF4-FFF2-40B4-BE49-F238E27FC236}">
                  <a16:creationId xmlns:a16="http://schemas.microsoft.com/office/drawing/2014/main" id="{57859A63-F741-043A-A866-E2C8C629413D}"/>
                </a:ext>
              </a:extLst>
            </p:cNvPr>
            <p:cNvSpPr/>
            <p:nvPr/>
          </p:nvSpPr>
          <p:spPr>
            <a:xfrm>
              <a:off x="3657600" y="2711928"/>
              <a:ext cx="8534400" cy="451236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A3D02DA7-9239-D1F0-F4F7-8CB037444A09}"/>
                </a:ext>
              </a:extLst>
            </p:cNvPr>
            <p:cNvPicPr>
              <a:picLocks noChangeAspect="1"/>
            </p:cNvPicPr>
            <p:nvPr/>
          </p:nvPicPr>
          <p:blipFill>
            <a:blip r:embed="rId7"/>
            <a:srcRect/>
            <a:stretch/>
          </p:blipFill>
          <p:spPr>
            <a:xfrm>
              <a:off x="3692754" y="4118711"/>
              <a:ext cx="8432258" cy="1710893"/>
            </a:xfrm>
            <a:prstGeom prst="rect">
              <a:avLst/>
            </a:prstGeom>
            <a:grpFill/>
          </p:spPr>
        </p:pic>
      </p:grpSp>
      <p:sp>
        <p:nvSpPr>
          <p:cNvPr id="3" name="Rectangle 2">
            <a:extLst>
              <a:ext uri="{FF2B5EF4-FFF2-40B4-BE49-F238E27FC236}">
                <a16:creationId xmlns:a16="http://schemas.microsoft.com/office/drawing/2014/main" id="{4AA18C5B-B868-29DD-D2CE-DF1E97CB49DD}"/>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Design Diagrams</a:t>
            </a:r>
          </a:p>
        </p:txBody>
      </p:sp>
      <p:pic>
        <p:nvPicPr>
          <p:cNvPr id="9" name="Audio 8">
            <a:hlinkClick r:id="" action="ppaction://media"/>
            <a:extLst>
              <a:ext uri="{FF2B5EF4-FFF2-40B4-BE49-F238E27FC236}">
                <a16:creationId xmlns:a16="http://schemas.microsoft.com/office/drawing/2014/main" id="{155F772F-03A0-739A-C34E-B9FF5CABC372}"/>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304388"/>
      </p:ext>
    </p:extLst>
  </p:cSld>
  <p:clrMapOvr>
    <a:masterClrMapping/>
  </p:clrMapOvr>
  <mc:AlternateContent xmlns:mc="http://schemas.openxmlformats.org/markup-compatibility/2006">
    <mc:Choice xmlns:p159="http://schemas.microsoft.com/office/powerpoint/2015/09/main" Requires="p159">
      <p:transition spd="slow" advTm="60837">
        <p159:morph option="byObject"/>
      </p:transition>
    </mc:Choice>
    <mc:Fallback>
      <p:transition spd="slow" advTm="608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3334" y="-4764155"/>
            <a:ext cx="4028659" cy="4764155"/>
            <a:chOff x="8156712" y="2093845"/>
            <a:chExt cx="4028659"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156712" y="3321688"/>
              <a:ext cx="3869635"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creator lacks formal professional experience in programming language development, compilers, and interpreters. Success in this endeavor would serve as professional credibility. The ad-hoc and subjective nature of design and implementation concepts may require seeking input and perspectives from various sources.</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163339" y="2579602"/>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Professional Constraint</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1" y="-4759558"/>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aims to leverage free and open-source frameworks and libraries to reduce development effort, especially for later milestones like the Language Server Protocol. The choice of an open-source license (GNU GPLv3) may restrict the use of other open-source software and emphasizes acknowledgment rather than paywall-based distribution.</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Economic Constraint</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4759559"/>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Developing a programming language is complex, involving a compiler, a runtime, a comprehensive standard library, and community support. The project acknowledges the time required for maturity, emphasizing the need for various tooling, including developer and build/distribution tools.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Time Constraint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Constraints</a:t>
            </a:r>
          </a:p>
        </p:txBody>
      </p:sp>
      <p:pic>
        <p:nvPicPr>
          <p:cNvPr id="10" name="Audio 9">
            <a:hlinkClick r:id="" action="ppaction://media"/>
            <a:extLst>
              <a:ext uri="{FF2B5EF4-FFF2-40B4-BE49-F238E27FC236}">
                <a16:creationId xmlns:a16="http://schemas.microsoft.com/office/drawing/2014/main" id="{65F277FA-9A67-C444-67AA-F529C02525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54215539"/>
      </p:ext>
    </p:extLst>
  </p:cSld>
  <p:clrMapOvr>
    <a:masterClrMapping/>
  </p:clrMapOvr>
  <p:transition spd="slow" advTm="4911">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CCBCA39-01CD-04A9-AD0D-D53997C056F2}"/>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5" y="-4817165"/>
            <a:ext cx="6096000" cy="4817165"/>
            <a:chOff x="0" y="2040835"/>
            <a:chExt cx="6096000" cy="4817166"/>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40835"/>
              <a:ext cx="6096000" cy="4817166"/>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861774"/>
            </a:xfrm>
            <a:prstGeom prst="rect">
              <a:avLst/>
            </a:prstGeom>
            <a:grp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Team Members</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836886"/>
              <a:ext cx="5208104" cy="477054"/>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Jaran Chao</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5999" y="-4817165"/>
            <a:ext cx="6096001" cy="4817165"/>
            <a:chOff x="-2" y="2040834"/>
            <a:chExt cx="6096001" cy="4817167"/>
          </a:xfrm>
          <a:solidFill>
            <a:schemeClr val="accent1">
              <a:lumMod val="40000"/>
              <a:lumOff val="60000"/>
            </a:schemeClr>
          </a:solidFill>
          <a:effectLst/>
        </p:grpSpPr>
        <p:sp>
          <p:nvSpPr>
            <p:cNvPr id="14" name="Rectangle 13">
              <a:extLst>
                <a:ext uri="{FF2B5EF4-FFF2-40B4-BE49-F238E27FC236}">
                  <a16:creationId xmlns:a16="http://schemas.microsoft.com/office/drawing/2014/main" id="{D68CB7C2-59D7-5124-472F-0C2FAEBC2AE8}"/>
                </a:ext>
              </a:extLst>
            </p:cNvPr>
            <p:cNvSpPr/>
            <p:nvPr/>
          </p:nvSpPr>
          <p:spPr>
            <a:xfrm>
              <a:off x="-2" y="2040834"/>
              <a:ext cx="6096001" cy="481716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861774"/>
            </a:xfrm>
            <a:prstGeom prst="rect">
              <a:avLst/>
            </a:prstGeom>
            <a:solidFill>
              <a:schemeClr val="accent1">
                <a:lumMod val="20000"/>
                <a:lumOff val="80000"/>
              </a:schemeClr>
            </a:solid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Project Advisor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836886"/>
              <a:ext cx="5208104" cy="477054"/>
            </a:xfrm>
            <a:prstGeom prst="rect">
              <a:avLst/>
            </a:prstGeom>
            <a:solidFill>
              <a:schemeClr val="accent1">
                <a:lumMod val="20000"/>
                <a:lumOff val="80000"/>
              </a:schemeClr>
            </a:solid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Professor William Hawkins III</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Group Members</a:t>
            </a:r>
          </a:p>
        </p:txBody>
      </p:sp>
      <p:pic>
        <p:nvPicPr>
          <p:cNvPr id="23" name="Audio 22">
            <a:hlinkClick r:id="" action="ppaction://media"/>
            <a:extLst>
              <a:ext uri="{FF2B5EF4-FFF2-40B4-BE49-F238E27FC236}">
                <a16:creationId xmlns:a16="http://schemas.microsoft.com/office/drawing/2014/main" id="{F554F089-633D-9776-77BB-1F5F6F6FFB3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64272698"/>
      </p:ext>
    </p:extLst>
  </p:cSld>
  <p:clrMapOvr>
    <a:masterClrMapping/>
  </p:clrMapOvr>
  <mc:AlternateContent xmlns:mc="http://schemas.openxmlformats.org/markup-compatibility/2006">
    <mc:Choice xmlns:p159="http://schemas.microsoft.com/office/powerpoint/2015/09/main" Requires="p159">
      <p:transition spd="slow" advTm="3136">
        <p159:morph option="byObject"/>
      </p:transition>
    </mc:Choice>
    <mc:Fallback>
      <p:transition spd="slow" advTm="31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3341" y="-4764155"/>
            <a:ext cx="4028659" cy="4764155"/>
            <a:chOff x="8156712" y="2093845"/>
            <a:chExt cx="4028659"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156712" y="3321688"/>
              <a:ext cx="3869635"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creator lacks formal professional experience in programming language development, compilers, and interpreters. Success in this endeavor would serve as professional credibility. The ad-hoc and subjective nature of design and implementation concepts may require seeking input and perspectives from various sources.</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163339" y="2579602"/>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Professional Constraint</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8" y="-4759558"/>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aims to leverage free and open-source frameworks and libraries to reduce development effort, especially for later milestones like the Language Server Protocol. The choice of an open-source license (GNU GPLv3) may restrict the use of other open-source software and emphasizes acknowledgment rather than paywall-based distribution.</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Economic Constraint</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Developing a programming language is complex, involving a compiler, a runtime, a comprehensive standard library, and community support. The project acknowledges the time required for maturity, emphasizing the need for various tooling, including developer and build/distribution tools.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Time Constraint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Constraints</a:t>
            </a:r>
          </a:p>
        </p:txBody>
      </p:sp>
      <p:pic>
        <p:nvPicPr>
          <p:cNvPr id="10" name="Audio 9">
            <a:hlinkClick r:id="" action="ppaction://media"/>
            <a:extLst>
              <a:ext uri="{FF2B5EF4-FFF2-40B4-BE49-F238E27FC236}">
                <a16:creationId xmlns:a16="http://schemas.microsoft.com/office/drawing/2014/main" id="{00C5EF32-32FE-62AC-EA2B-40C94F0F3E4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67772105"/>
      </p:ext>
    </p:extLst>
  </p:cSld>
  <p:clrMapOvr>
    <a:masterClrMapping/>
  </p:clrMapOvr>
  <mc:AlternateContent xmlns:mc="http://schemas.openxmlformats.org/markup-compatibility/2006">
    <mc:Choice xmlns:p159="http://schemas.microsoft.com/office/powerpoint/2015/09/main" Requires="p159">
      <p:transition spd="slow" advTm="21211">
        <p159:morph option="byObject"/>
      </p:transition>
    </mc:Choice>
    <mc:Fallback>
      <p:transition spd="slow" advTm="2121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76582" y="-4764156"/>
            <a:ext cx="4028659" cy="4764155"/>
            <a:chOff x="8163339" y="2093845"/>
            <a:chExt cx="4028659"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322363" y="3258451"/>
              <a:ext cx="3869635"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creator lacks formal professional experience in programming language development, compilers, and interpreters. Success in this endeavor would serve as professional credibility. The ad-hoc and subjective nature of design and implementation concepts may require seeking input and perspectives from various sources.</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328990" y="2598168"/>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Professional Constraint</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1" y="2093845"/>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aims to leverage free and open-source frameworks and libraries to reduce development effort, especially for later milestones like the Language Server Protocol. The choice of an open-source license (GNU GPLv3) may restrict the use of other open-source software and emphasizes acknowledgment rather than paywall-based distribution.</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Economic Constraint</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Developing a programming language is complex, involving a compiler, a runtime, a comprehensive standard library, and community support. The project acknowledges the time required for maturity, emphasizing the need for various tooling, including developer and build/distribution tools.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Time Constraint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Constraints</a:t>
            </a:r>
          </a:p>
        </p:txBody>
      </p:sp>
      <p:pic>
        <p:nvPicPr>
          <p:cNvPr id="10" name="Audio 9">
            <a:hlinkClick r:id="" action="ppaction://media"/>
            <a:extLst>
              <a:ext uri="{FF2B5EF4-FFF2-40B4-BE49-F238E27FC236}">
                <a16:creationId xmlns:a16="http://schemas.microsoft.com/office/drawing/2014/main" id="{156F5640-4FEC-DA7E-6920-C8386EB5EA4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18386615"/>
      </p:ext>
    </p:extLst>
  </p:cSld>
  <p:clrMapOvr>
    <a:masterClrMapping/>
  </p:clrMapOvr>
  <mc:AlternateContent xmlns:mc="http://schemas.openxmlformats.org/markup-compatibility/2006">
    <mc:Choice xmlns:p159="http://schemas.microsoft.com/office/powerpoint/2015/09/main" Requires="p159">
      <p:transition spd="slow" advTm="30506">
        <p159:morph option="byObject"/>
      </p:transition>
    </mc:Choice>
    <mc:Fallback>
      <p:transition spd="slow" advTm="305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9961" y="2089248"/>
            <a:ext cx="4028652" cy="4764155"/>
            <a:chOff x="8163339" y="2093845"/>
            <a:chExt cx="4028652"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322356" y="3326285"/>
              <a:ext cx="3869635"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creator lacks formal professional experience in programming language development, compilers, and interpreters. Success in this endeavor would serve as professional credibility. The ad-hoc and subjective nature of design and implementation concepts may require seeking input and perspectives from various sources.</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322370" y="2584199"/>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Professional Constraint</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1" y="2093845"/>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The project aims to leverage free and open-source frameworks and libraries to reduce development effort, especially for later milestones like the Language Server Protocol. The choice of an open-source license (GNU GPLv3) may restrict the use of other open-source software and emphasizes acknowledgment rather than paywall-based distribution.</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Economic Constraint</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Developing a programming language is complex, involving a compiler, a runtime, a comprehensive standard library, and community support. The project acknowledges the time required for maturity, emphasizing the need for various tooling, including developer and build/distribution tools.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Time Constraint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Constraints</a:t>
            </a:r>
          </a:p>
        </p:txBody>
      </p:sp>
      <p:pic>
        <p:nvPicPr>
          <p:cNvPr id="10" name="Audio 9">
            <a:hlinkClick r:id="" action="ppaction://media"/>
            <a:extLst>
              <a:ext uri="{FF2B5EF4-FFF2-40B4-BE49-F238E27FC236}">
                <a16:creationId xmlns:a16="http://schemas.microsoft.com/office/drawing/2014/main" id="{C362866A-0C2E-E52E-C5D8-4470E614D84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81551511"/>
      </p:ext>
    </p:extLst>
  </p:cSld>
  <p:clrMapOvr>
    <a:masterClrMapping/>
  </p:clrMapOvr>
  <mc:AlternateContent xmlns:mc="http://schemas.openxmlformats.org/markup-compatibility/2006">
    <mc:Choice xmlns:p159="http://schemas.microsoft.com/office/powerpoint/2015/09/main" Requires="p159">
      <p:transition spd="slow" advTm="34650">
        <p159:morph option="byObject"/>
      </p:transition>
    </mc:Choice>
    <mc:Fallback>
      <p:transition spd="slow" advTm="34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9961" y="-4764155"/>
            <a:ext cx="4022032" cy="4764155"/>
            <a:chOff x="8163339" y="2093845"/>
            <a:chExt cx="4022032"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239538" y="3326285"/>
              <a:ext cx="3869635" cy="313932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Currently documenting all project related research in design notes. Official documentation will be created pending finalization and results of research.</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Project related code changes is documented through a version control system, git, and uploaded to GitHub.</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242851" y="2602797"/>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Documentation</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1" y="-4759558"/>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Finalization of:</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paradigms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Implementation language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Desired deliverables</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In progress to finalize:</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Syntax</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features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Compiler and Runtime structure</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Finalization</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4759559"/>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1477328"/>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Conducting research into many different aspects of programming language implementation and design and weighing tradeoffs.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Research</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Review of Progress</a:t>
            </a:r>
          </a:p>
        </p:txBody>
      </p:sp>
      <p:pic>
        <p:nvPicPr>
          <p:cNvPr id="10" name="Audio 9">
            <a:hlinkClick r:id="" action="ppaction://media"/>
            <a:extLst>
              <a:ext uri="{FF2B5EF4-FFF2-40B4-BE49-F238E27FC236}">
                <a16:creationId xmlns:a16="http://schemas.microsoft.com/office/drawing/2014/main" id="{366E8554-2E67-CFA7-F90B-2F9182DE301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41044020"/>
      </p:ext>
    </p:extLst>
  </p:cSld>
  <p:clrMapOvr>
    <a:masterClrMapping/>
  </p:clrMapOvr>
  <p:transition spd="slow" advTm="395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9961" y="-4764155"/>
            <a:ext cx="4022032" cy="4764155"/>
            <a:chOff x="8163339" y="2093845"/>
            <a:chExt cx="4022032"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239538" y="3326285"/>
              <a:ext cx="3869635" cy="313932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Currently documenting all project related research in design notes. Official documentation will be created pending finalization and results of research.</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Project related code changes is documented through a version control system, git, and uploaded to GitHub.</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242851" y="2602797"/>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Documentation</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6381" y="-4759558"/>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Finalization of:</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paradigms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Implementation language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Desired deliverables</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In progress to finalize:</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Syntax</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features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Compiler and Runtime structure</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Finalization</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6628"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1477328"/>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Conducting research into many different aspects of programming language implementation and design and weighing tradeoffs.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Research</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Review of Progress</a:t>
            </a:r>
          </a:p>
        </p:txBody>
      </p:sp>
      <p:pic>
        <p:nvPicPr>
          <p:cNvPr id="10" name="Audio 9">
            <a:hlinkClick r:id="" action="ppaction://media"/>
            <a:extLst>
              <a:ext uri="{FF2B5EF4-FFF2-40B4-BE49-F238E27FC236}">
                <a16:creationId xmlns:a16="http://schemas.microsoft.com/office/drawing/2014/main" id="{8C3D02CD-80C5-9A0D-7255-977E099C04A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91700740"/>
      </p:ext>
    </p:extLst>
  </p:cSld>
  <p:clrMapOvr>
    <a:masterClrMapping/>
  </p:clrMapOvr>
  <mc:AlternateContent xmlns:mc="http://schemas.openxmlformats.org/markup-compatibility/2006">
    <mc:Choice xmlns:p159="http://schemas.microsoft.com/office/powerpoint/2015/09/main" Requires="p159">
      <p:transition spd="slow" advTm="9506">
        <p159:morph option="byObject"/>
      </p:transition>
    </mc:Choice>
    <mc:Fallback>
      <p:transition spd="slow" advTm="95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9961" y="-4764155"/>
            <a:ext cx="4022032" cy="4764155"/>
            <a:chOff x="8163339" y="2093845"/>
            <a:chExt cx="4022032"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239538" y="3326285"/>
              <a:ext cx="3869635" cy="313932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Currently documenting all project related research in design notes. Official documentation will be created pending finalization and results of research.</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Project related code changes is documented through a version control system, git, and uploaded to GitHub.</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242851" y="2602797"/>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Documentation</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63008" y="2093844"/>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Finalization of:</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paradigms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Implementation language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Desired deliverables</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In progress to finalize:</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Syntax</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features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Compiler and Runtime structure</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Finalization</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1"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1477328"/>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Conducting research into many different aspects of programming language implementation and design and weighing tradeoffs.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Research</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Review of Progress</a:t>
            </a:r>
          </a:p>
        </p:txBody>
      </p:sp>
      <p:pic>
        <p:nvPicPr>
          <p:cNvPr id="10" name="Audio 9">
            <a:hlinkClick r:id="" action="ppaction://media"/>
            <a:extLst>
              <a:ext uri="{FF2B5EF4-FFF2-40B4-BE49-F238E27FC236}">
                <a16:creationId xmlns:a16="http://schemas.microsoft.com/office/drawing/2014/main" id="{E6B7C2FA-2500-3A15-6F5C-D9545D97F6A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7126911"/>
      </p:ext>
    </p:extLst>
  </p:cSld>
  <p:clrMapOvr>
    <a:masterClrMapping/>
  </p:clrMapOvr>
  <mc:AlternateContent xmlns:mc="http://schemas.openxmlformats.org/markup-compatibility/2006">
    <mc:Choice xmlns:p159="http://schemas.microsoft.com/office/powerpoint/2015/09/main" Requires="p159">
      <p:transition spd="slow" advTm="21165">
        <p159:morph option="byObject"/>
      </p:transition>
    </mc:Choice>
    <mc:Fallback>
      <p:transition spd="slow" advTm="2116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F6B2F4F-4AAC-D2D3-6832-470160A15B76}"/>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62CDEB2-DE0D-B8DE-3740-98BEFFD9DB2E}"/>
              </a:ext>
            </a:extLst>
          </p:cNvPr>
          <p:cNvGrpSpPr/>
          <p:nvPr/>
        </p:nvGrpSpPr>
        <p:grpSpPr>
          <a:xfrm>
            <a:off x="8169969" y="2093844"/>
            <a:ext cx="4022032" cy="4764155"/>
            <a:chOff x="8163339" y="2093845"/>
            <a:chExt cx="4022032" cy="4764155"/>
          </a:xfrm>
        </p:grpSpPr>
        <p:sp>
          <p:nvSpPr>
            <p:cNvPr id="14" name="Rectangle 13">
              <a:extLst>
                <a:ext uri="{FF2B5EF4-FFF2-40B4-BE49-F238E27FC236}">
                  <a16:creationId xmlns:a16="http://schemas.microsoft.com/office/drawing/2014/main" id="{AC2BAEF1-E039-1B7F-61B9-B1E7B137BDE7}"/>
                </a:ext>
              </a:extLst>
            </p:cNvPr>
            <p:cNvSpPr/>
            <p:nvPr/>
          </p:nvSpPr>
          <p:spPr>
            <a:xfrm>
              <a:off x="8163339" y="2093845"/>
              <a:ext cx="4022032" cy="4764155"/>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13AC0FA5-BA6A-EF28-AF9C-863717BB8F3A}"/>
                </a:ext>
              </a:extLst>
            </p:cNvPr>
            <p:cNvSpPr txBox="1"/>
            <p:nvPr/>
          </p:nvSpPr>
          <p:spPr>
            <a:xfrm>
              <a:off x="8239538" y="3326285"/>
              <a:ext cx="3869635" cy="3139321"/>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Currently documenting all project related research in design notes. Official documentation will be created pending finalization and results of research.</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Project related code changes is documented through a version control system, git, and uploaded to GitHub.</a:t>
              </a:r>
            </a:p>
          </p:txBody>
        </p:sp>
        <p:sp>
          <p:nvSpPr>
            <p:cNvPr id="16" name="TextBox 15">
              <a:extLst>
                <a:ext uri="{FF2B5EF4-FFF2-40B4-BE49-F238E27FC236}">
                  <a16:creationId xmlns:a16="http://schemas.microsoft.com/office/drawing/2014/main" id="{CF442F18-328F-C0C8-8F4F-A3AB116358CD}"/>
                </a:ext>
              </a:extLst>
            </p:cNvPr>
            <p:cNvSpPr txBox="1"/>
            <p:nvPr/>
          </p:nvSpPr>
          <p:spPr>
            <a:xfrm>
              <a:off x="8242851" y="2602797"/>
              <a:ext cx="3863008"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Documentation</a:t>
              </a:r>
            </a:p>
          </p:txBody>
        </p:sp>
      </p:grpSp>
      <p:grpSp>
        <p:nvGrpSpPr>
          <p:cNvPr id="18" name="Group 17">
            <a:extLst>
              <a:ext uri="{FF2B5EF4-FFF2-40B4-BE49-F238E27FC236}">
                <a16:creationId xmlns:a16="http://schemas.microsoft.com/office/drawing/2014/main" id="{954AB200-DA4B-E53E-8DA9-13DFB5A3F53D}"/>
              </a:ext>
            </a:extLst>
          </p:cNvPr>
          <p:cNvGrpSpPr/>
          <p:nvPr/>
        </p:nvGrpSpPr>
        <p:grpSpPr>
          <a:xfrm>
            <a:off x="3859697" y="2093844"/>
            <a:ext cx="4313574" cy="4764156"/>
            <a:chOff x="3856381" y="2093845"/>
            <a:chExt cx="4313574" cy="4764156"/>
          </a:xfrm>
        </p:grpSpPr>
        <p:sp>
          <p:nvSpPr>
            <p:cNvPr id="13" name="Rectangle 12">
              <a:extLst>
                <a:ext uri="{FF2B5EF4-FFF2-40B4-BE49-F238E27FC236}">
                  <a16:creationId xmlns:a16="http://schemas.microsoft.com/office/drawing/2014/main" id="{0AF719FF-3738-7920-FA28-6FF7DE8CD0E0}"/>
                </a:ext>
              </a:extLst>
            </p:cNvPr>
            <p:cNvSpPr/>
            <p:nvPr/>
          </p:nvSpPr>
          <p:spPr>
            <a:xfrm>
              <a:off x="3856381" y="2093845"/>
              <a:ext cx="4313574" cy="4764156"/>
            </a:xfrm>
            <a:prstGeom prst="rect">
              <a:avLst/>
            </a:prstGeom>
            <a:solidFill>
              <a:schemeClr val="accent1">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BA88B93-7FB8-91CE-7A4D-DD4D5D1A9B41}"/>
                </a:ext>
              </a:extLst>
            </p:cNvPr>
            <p:cNvSpPr txBox="1"/>
            <p:nvPr/>
          </p:nvSpPr>
          <p:spPr>
            <a:xfrm>
              <a:off x="4022032" y="3321688"/>
              <a:ext cx="3982278" cy="3416320"/>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Finalization of:</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paradigms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Implementation language</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Desired deliverables</a:t>
              </a: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dirty="0">
                  <a:latin typeface="Verdana" panose="020B0604030504040204" pitchFamily="34" charset="0"/>
                  <a:ea typeface="Verdana" panose="020B0604030504040204" pitchFamily="34" charset="0"/>
                  <a:cs typeface="Verdana" panose="020B0604030504040204" pitchFamily="34" charset="0"/>
                </a:rPr>
                <a:t>In progress to finalize:</a:t>
              </a:r>
            </a:p>
            <a:p>
              <a:endParaRPr lang="en-US"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Syntax</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Language features</a:t>
              </a:r>
            </a:p>
            <a:p>
              <a:pPr marL="285750" indent="-285750">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Compiler and Runtime structure</a:t>
              </a:r>
            </a:p>
          </p:txBody>
        </p:sp>
        <p:sp>
          <p:nvSpPr>
            <p:cNvPr id="15" name="TextBox 14">
              <a:extLst>
                <a:ext uri="{FF2B5EF4-FFF2-40B4-BE49-F238E27FC236}">
                  <a16:creationId xmlns:a16="http://schemas.microsoft.com/office/drawing/2014/main" id="{2462BC6A-03A0-FA07-AED0-A729112FA456}"/>
                </a:ext>
              </a:extLst>
            </p:cNvPr>
            <p:cNvSpPr txBox="1"/>
            <p:nvPr/>
          </p:nvSpPr>
          <p:spPr>
            <a:xfrm>
              <a:off x="4022032" y="2579602"/>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Finalization</a:t>
              </a:r>
            </a:p>
          </p:txBody>
        </p:sp>
      </p:grpSp>
      <p:grpSp>
        <p:nvGrpSpPr>
          <p:cNvPr id="17" name="Group 16">
            <a:extLst>
              <a:ext uri="{FF2B5EF4-FFF2-40B4-BE49-F238E27FC236}">
                <a16:creationId xmlns:a16="http://schemas.microsoft.com/office/drawing/2014/main" id="{317BA742-D6BF-83E1-C5B5-039B455961B1}"/>
              </a:ext>
            </a:extLst>
          </p:cNvPr>
          <p:cNvGrpSpPr/>
          <p:nvPr/>
        </p:nvGrpSpPr>
        <p:grpSpPr>
          <a:xfrm>
            <a:off x="0" y="2093844"/>
            <a:ext cx="3863009" cy="4764156"/>
            <a:chOff x="0" y="2093844"/>
            <a:chExt cx="3863009" cy="4764156"/>
          </a:xfrm>
        </p:grpSpPr>
        <p:sp>
          <p:nvSpPr>
            <p:cNvPr id="4" name="Rectangle 3">
              <a:extLst>
                <a:ext uri="{FF2B5EF4-FFF2-40B4-BE49-F238E27FC236}">
                  <a16:creationId xmlns:a16="http://schemas.microsoft.com/office/drawing/2014/main" id="{E61F07A9-1742-FEF6-DD00-861130D3EA91}"/>
                </a:ext>
              </a:extLst>
            </p:cNvPr>
            <p:cNvSpPr/>
            <p:nvPr/>
          </p:nvSpPr>
          <p:spPr>
            <a:xfrm>
              <a:off x="0" y="2093844"/>
              <a:ext cx="3863008" cy="4764156"/>
            </a:xfrm>
            <a:prstGeom prst="rect">
              <a:avLst/>
            </a:prstGeom>
            <a:solidFill>
              <a:schemeClr val="accent1">
                <a:lumMod val="40000"/>
                <a:lumOff val="6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471292C6-E232-D84A-6280-89A505CF0E7A}"/>
                </a:ext>
              </a:extLst>
            </p:cNvPr>
            <p:cNvSpPr txBox="1"/>
            <p:nvPr/>
          </p:nvSpPr>
          <p:spPr>
            <a:xfrm>
              <a:off x="159026" y="3321688"/>
              <a:ext cx="3703983" cy="1477328"/>
            </a:xfrm>
            <a:prstGeom prst="rect">
              <a:avLst/>
            </a:prstGeom>
            <a:noFill/>
          </p:spPr>
          <p:txBody>
            <a:bodyPr wrap="square" rtlCol="0">
              <a:spAutoFit/>
            </a:bodyPr>
            <a:lstStyle/>
            <a:p>
              <a:r>
                <a:rPr lang="en-US" dirty="0">
                  <a:latin typeface="Verdana" panose="020B0604030504040204" pitchFamily="34" charset="0"/>
                  <a:ea typeface="Verdana" panose="020B0604030504040204" pitchFamily="34" charset="0"/>
                  <a:cs typeface="Verdana" panose="020B0604030504040204" pitchFamily="34" charset="0"/>
                </a:rPr>
                <a:t>Conducting research into many different aspects of programming language implementation and design and weighing tradeoffs.</a:t>
              </a:r>
            </a:p>
          </p:txBody>
        </p:sp>
        <p:sp>
          <p:nvSpPr>
            <p:cNvPr id="7" name="TextBox 6">
              <a:extLst>
                <a:ext uri="{FF2B5EF4-FFF2-40B4-BE49-F238E27FC236}">
                  <a16:creationId xmlns:a16="http://schemas.microsoft.com/office/drawing/2014/main" id="{3BCC739B-199B-210E-43DA-05E63D8276BE}"/>
                </a:ext>
              </a:extLst>
            </p:cNvPr>
            <p:cNvSpPr txBox="1"/>
            <p:nvPr/>
          </p:nvSpPr>
          <p:spPr>
            <a:xfrm>
              <a:off x="159025" y="2592101"/>
              <a:ext cx="3703983" cy="477054"/>
            </a:xfrm>
            <a:prstGeom prst="rect">
              <a:avLst/>
            </a:prstGeom>
            <a:noFill/>
          </p:spPr>
          <p:txBody>
            <a:bodyPr wrap="square" rtlCol="0">
              <a:spAutoFit/>
            </a:bodyPr>
            <a:lstStyle/>
            <a:p>
              <a:r>
                <a:rPr lang="en-US" sz="2500" dirty="0">
                  <a:latin typeface="Verdana" panose="020B0604030504040204" pitchFamily="34" charset="0"/>
                  <a:ea typeface="Verdana" panose="020B0604030504040204" pitchFamily="34" charset="0"/>
                  <a:cs typeface="Verdana" panose="020B0604030504040204" pitchFamily="34" charset="0"/>
                </a:rPr>
                <a:t>Research</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Review of Progress</a:t>
            </a:r>
          </a:p>
        </p:txBody>
      </p:sp>
      <p:pic>
        <p:nvPicPr>
          <p:cNvPr id="10" name="Audio 9">
            <a:hlinkClick r:id="" action="ppaction://media"/>
            <a:extLst>
              <a:ext uri="{FF2B5EF4-FFF2-40B4-BE49-F238E27FC236}">
                <a16:creationId xmlns:a16="http://schemas.microsoft.com/office/drawing/2014/main" id="{4C3E3A73-9F0D-8EFB-932F-9A063A1C48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4550748"/>
      </p:ext>
    </p:extLst>
  </p:cSld>
  <p:clrMapOvr>
    <a:masterClrMapping/>
  </p:clrMapOvr>
  <mc:AlternateContent xmlns:mc="http://schemas.openxmlformats.org/markup-compatibility/2006">
    <mc:Choice xmlns:p159="http://schemas.microsoft.com/office/powerpoint/2015/09/main" Requires="p159">
      <p:transition spd="slow" advTm="18214">
        <p159:morph option="byObject"/>
      </p:transition>
    </mc:Choice>
    <mc:Fallback>
      <p:transition spd="slow" advTm="1821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817164"/>
            <a:ext cx="6276046"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3504853"/>
            </a:xfrm>
            <a:prstGeom prst="rect">
              <a:avLst/>
            </a:prstGeom>
            <a:grpFill/>
            <a:ln>
              <a:noFill/>
            </a:ln>
          </p:spPr>
          <p:txBody>
            <a:bodyPr wrap="square" rtlCol="0">
              <a:spAutoFit/>
            </a:bodyPr>
            <a:lstStyle/>
            <a:p>
              <a:pPr algn="ctr"/>
              <a:r>
                <a:rPr lang="en-US" sz="3600" dirty="0">
                  <a:latin typeface="Verdana" panose="020B0604030504040204" pitchFamily="34" charset="0"/>
                  <a:ea typeface="Verdana" panose="020B0604030504040204" pitchFamily="34" charset="0"/>
                  <a:cs typeface="Verdana" panose="020B0604030504040204" pitchFamily="34" charset="0"/>
                </a:rPr>
                <a:t>As I, Jaran Chao, am the only member of my team, I will be responsible for all work pertaining to the </a:t>
              </a:r>
              <a:r>
                <a:rPr lang="en-US" sz="3600" dirty="0" err="1">
                  <a:latin typeface="Verdana" panose="020B0604030504040204" pitchFamily="34" charset="0"/>
                  <a:ea typeface="Verdana" panose="020B0604030504040204" pitchFamily="34" charset="0"/>
                  <a:cs typeface="Verdana" panose="020B0604030504040204" pitchFamily="34" charset="0"/>
                </a:rPr>
                <a:t>Koffect</a:t>
              </a:r>
              <a:r>
                <a:rPr lang="en-US" sz="3600" dirty="0">
                  <a:latin typeface="Verdana" panose="020B0604030504040204" pitchFamily="34" charset="0"/>
                  <a:ea typeface="Verdana" panose="020B0604030504040204" pitchFamily="34" charset="0"/>
                  <a:cs typeface="Verdana" panose="020B0604030504040204" pitchFamily="34" charset="0"/>
                </a:rPr>
                <a:t> language.</a:t>
              </a:r>
            </a:p>
          </p:txBody>
        </p:sp>
      </p:grpSp>
      <p:pic>
        <p:nvPicPr>
          <p:cNvPr id="2" name="Picture 1">
            <a:extLst>
              <a:ext uri="{FF2B5EF4-FFF2-40B4-BE49-F238E27FC236}">
                <a16:creationId xmlns:a16="http://schemas.microsoft.com/office/drawing/2014/main" id="{711DBAAF-F5A3-A6E1-22A9-FC8367ED7F29}"/>
              </a:ext>
            </a:extLst>
          </p:cNvPr>
          <p:cNvPicPr>
            <a:picLocks noChangeAspect="1"/>
          </p:cNvPicPr>
          <p:nvPr/>
        </p:nvPicPr>
        <p:blipFill>
          <a:blip r:embed="rId5"/>
          <a:stretch>
            <a:fillRect/>
          </a:stretch>
        </p:blipFill>
        <p:spPr>
          <a:xfrm>
            <a:off x="6276046" y="-4512365"/>
            <a:ext cx="5915954" cy="4512365"/>
          </a:xfrm>
          <a:prstGeom prst="rect">
            <a:avLst/>
          </a:prstGeom>
        </p:spPr>
      </p:pic>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Division of Work</a:t>
            </a:r>
          </a:p>
        </p:txBody>
      </p:sp>
      <p:pic>
        <p:nvPicPr>
          <p:cNvPr id="8" name="Audio 7">
            <a:hlinkClick r:id="" action="ppaction://media"/>
            <a:extLst>
              <a:ext uri="{FF2B5EF4-FFF2-40B4-BE49-F238E27FC236}">
                <a16:creationId xmlns:a16="http://schemas.microsoft.com/office/drawing/2014/main" id="{6AB804BB-4C98-DA8E-080B-E3CF50D513C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23058176"/>
      </p:ext>
    </p:extLst>
  </p:cSld>
  <p:clrMapOvr>
    <a:masterClrMapping/>
  </p:clrMapOvr>
  <p:transition spd="slow" advTm="267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40836"/>
            <a:ext cx="6276046"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3504853"/>
            </a:xfrm>
            <a:prstGeom prst="rect">
              <a:avLst/>
            </a:prstGeom>
            <a:grpFill/>
            <a:ln>
              <a:noFill/>
            </a:ln>
          </p:spPr>
          <p:txBody>
            <a:bodyPr wrap="square" rtlCol="0">
              <a:spAutoFit/>
            </a:bodyPr>
            <a:lstStyle/>
            <a:p>
              <a:pPr algn="ctr"/>
              <a:r>
                <a:rPr lang="en-US" sz="3600" dirty="0">
                  <a:latin typeface="Verdana" panose="020B0604030504040204" pitchFamily="34" charset="0"/>
                  <a:ea typeface="Verdana" panose="020B0604030504040204" pitchFamily="34" charset="0"/>
                  <a:cs typeface="Verdana" panose="020B0604030504040204" pitchFamily="34" charset="0"/>
                </a:rPr>
                <a:t>As I, Jaran Chao, am the only member of my team, I will be responsible for all work pertaining to the </a:t>
              </a:r>
              <a:r>
                <a:rPr lang="en-US" sz="3600" dirty="0" err="1">
                  <a:latin typeface="Verdana" panose="020B0604030504040204" pitchFamily="34" charset="0"/>
                  <a:ea typeface="Verdana" panose="020B0604030504040204" pitchFamily="34" charset="0"/>
                  <a:cs typeface="Verdana" panose="020B0604030504040204" pitchFamily="34" charset="0"/>
                </a:rPr>
                <a:t>Koffect</a:t>
              </a:r>
              <a:r>
                <a:rPr lang="en-US" sz="3600" dirty="0">
                  <a:latin typeface="Verdana" panose="020B0604030504040204" pitchFamily="34" charset="0"/>
                  <a:ea typeface="Verdana" panose="020B0604030504040204" pitchFamily="34" charset="0"/>
                  <a:cs typeface="Verdana" panose="020B0604030504040204" pitchFamily="34" charset="0"/>
                </a:rPr>
                <a:t> language.</a:t>
              </a:r>
            </a:p>
          </p:txBody>
        </p:sp>
      </p:grpSp>
      <p:pic>
        <p:nvPicPr>
          <p:cNvPr id="2" name="Picture 1">
            <a:extLst>
              <a:ext uri="{FF2B5EF4-FFF2-40B4-BE49-F238E27FC236}">
                <a16:creationId xmlns:a16="http://schemas.microsoft.com/office/drawing/2014/main" id="{711DBAAF-F5A3-A6E1-22A9-FC8367ED7F29}"/>
              </a:ext>
            </a:extLst>
          </p:cNvPr>
          <p:cNvPicPr>
            <a:picLocks noChangeAspect="1"/>
          </p:cNvPicPr>
          <p:nvPr/>
        </p:nvPicPr>
        <p:blipFill>
          <a:blip r:embed="rId5"/>
          <a:stretch>
            <a:fillRect/>
          </a:stretch>
        </p:blipFill>
        <p:spPr>
          <a:xfrm>
            <a:off x="6276046" y="2345635"/>
            <a:ext cx="5915954" cy="4512365"/>
          </a:xfrm>
          <a:prstGeom prst="rect">
            <a:avLst/>
          </a:prstGeom>
        </p:spPr>
      </p:pic>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Division of Work</a:t>
            </a:r>
          </a:p>
        </p:txBody>
      </p:sp>
      <p:pic>
        <p:nvPicPr>
          <p:cNvPr id="8" name="Audio 7">
            <a:hlinkClick r:id="" action="ppaction://media"/>
            <a:extLst>
              <a:ext uri="{FF2B5EF4-FFF2-40B4-BE49-F238E27FC236}">
                <a16:creationId xmlns:a16="http://schemas.microsoft.com/office/drawing/2014/main" id="{B63C0214-DDF5-BF81-4F39-CD5CA3EC26F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47578448"/>
      </p:ext>
    </p:extLst>
  </p:cSld>
  <p:clrMapOvr>
    <a:masterClrMapping/>
  </p:clrMapOvr>
  <mc:AlternateContent xmlns:mc="http://schemas.openxmlformats.org/markup-compatibility/2006">
    <mc:Choice xmlns:p159="http://schemas.microsoft.com/office/powerpoint/2015/09/main" Requires="p159">
      <p:transition spd="slow" advTm="7236">
        <p159:morph option="byObject"/>
      </p:transition>
    </mc:Choice>
    <mc:Fallback>
      <p:transition spd="slow" advTm="72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817164"/>
            <a:ext cx="12192000"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3631154"/>
            </a:xfrm>
            <a:prstGeom prst="rect">
              <a:avLst/>
            </a:prstGeom>
            <a:grpFill/>
            <a:ln>
              <a:noFill/>
            </a:ln>
          </p:spPr>
          <p:txBody>
            <a:bodyPr wrap="square" rtlCol="0">
              <a:spAutoFit/>
            </a:bodyPr>
            <a:lstStyle/>
            <a:p>
              <a:pPr algn="ctr"/>
              <a:r>
                <a:rPr lang="en-US" sz="3200" dirty="0">
                  <a:latin typeface="Verdana" panose="020B0604030504040204" pitchFamily="34" charset="0"/>
                  <a:ea typeface="Verdana" panose="020B0604030504040204" pitchFamily="34" charset="0"/>
                  <a:cs typeface="Verdana" panose="020B0604030504040204" pitchFamily="34" charset="0"/>
                </a:rPr>
                <a:t>The primary demo of the language will be a start from scratch to fully functioning program demo. This demo may be multiple different code files depicting the multiple different features and paradigms supported by </a:t>
              </a:r>
              <a:r>
                <a:rPr lang="en-US" sz="3200" dirty="0" err="1">
                  <a:latin typeface="Verdana" panose="020B0604030504040204" pitchFamily="34" charset="0"/>
                  <a:ea typeface="Verdana" panose="020B0604030504040204" pitchFamily="34" charset="0"/>
                  <a:cs typeface="Verdana" panose="020B0604030504040204" pitchFamily="34" charset="0"/>
                </a:rPr>
                <a:t>Koffect</a:t>
              </a:r>
              <a:r>
                <a:rPr lang="en-US" sz="3200" dirty="0">
                  <a:latin typeface="Verdana" panose="020B0604030504040204" pitchFamily="34" charset="0"/>
                  <a:ea typeface="Verdana" panose="020B0604030504040204" pitchFamily="34" charset="0"/>
                  <a:cs typeface="Verdana" panose="020B0604030504040204" pitchFamily="34" charset="0"/>
                </a:rPr>
                <a:t>. The main code file will be demonstrating the context-oriented features of </a:t>
              </a:r>
              <a:r>
                <a:rPr lang="en-US" sz="3200" dirty="0" err="1">
                  <a:latin typeface="Verdana" panose="020B0604030504040204" pitchFamily="34" charset="0"/>
                  <a:ea typeface="Verdana" panose="020B0604030504040204" pitchFamily="34" charset="0"/>
                  <a:cs typeface="Verdana" panose="020B0604030504040204" pitchFamily="34" charset="0"/>
                </a:rPr>
                <a:t>Koffect</a:t>
              </a:r>
              <a:r>
                <a:rPr lang="en-US" sz="3200" dirty="0">
                  <a:latin typeface="Verdana" panose="020B0604030504040204" pitchFamily="34" charset="0"/>
                  <a:ea typeface="Verdana" panose="020B0604030504040204" pitchFamily="34" charset="0"/>
                  <a:cs typeface="Verdana" panose="020B0604030504040204" pitchFamily="34" charset="0"/>
                </a:rPr>
                <a: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Expected Demo</a:t>
            </a:r>
          </a:p>
        </p:txBody>
      </p:sp>
      <p:pic>
        <p:nvPicPr>
          <p:cNvPr id="7" name="Audio 6">
            <a:hlinkClick r:id="" action="ppaction://media"/>
            <a:extLst>
              <a:ext uri="{FF2B5EF4-FFF2-40B4-BE49-F238E27FC236}">
                <a16:creationId xmlns:a16="http://schemas.microsoft.com/office/drawing/2014/main" id="{22758212-DEB4-0CA8-E14E-1D82DB3B22F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0329996"/>
      </p:ext>
    </p:extLst>
  </p:cSld>
  <p:clrMapOvr>
    <a:masterClrMapping/>
  </p:clrMapOvr>
  <p:transition spd="slow" advTm="252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CCBCA39-01CD-04A9-AD0D-D53997C056F2}"/>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40834"/>
            <a:ext cx="6096000" cy="4817165"/>
            <a:chOff x="0" y="2040835"/>
            <a:chExt cx="6096000" cy="4817166"/>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40835"/>
              <a:ext cx="6096000" cy="4817166"/>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861774"/>
            </a:xfrm>
            <a:prstGeom prst="rect">
              <a:avLst/>
            </a:prstGeom>
            <a:grp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Team Members</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836886"/>
              <a:ext cx="5208104" cy="477054"/>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Jaran Chao</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5999" y="-4880112"/>
            <a:ext cx="6096001" cy="4817165"/>
            <a:chOff x="-2" y="2040834"/>
            <a:chExt cx="6096001" cy="4817167"/>
          </a:xfrm>
          <a:solidFill>
            <a:schemeClr val="accent1">
              <a:lumMod val="40000"/>
              <a:lumOff val="60000"/>
            </a:schemeClr>
          </a:solidFill>
          <a:effectLst/>
        </p:grpSpPr>
        <p:sp>
          <p:nvSpPr>
            <p:cNvPr id="14" name="Rectangle 13">
              <a:extLst>
                <a:ext uri="{FF2B5EF4-FFF2-40B4-BE49-F238E27FC236}">
                  <a16:creationId xmlns:a16="http://schemas.microsoft.com/office/drawing/2014/main" id="{D68CB7C2-59D7-5124-472F-0C2FAEBC2AE8}"/>
                </a:ext>
              </a:extLst>
            </p:cNvPr>
            <p:cNvSpPr/>
            <p:nvPr/>
          </p:nvSpPr>
          <p:spPr>
            <a:xfrm>
              <a:off x="-2" y="2040834"/>
              <a:ext cx="6096001" cy="481716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861774"/>
            </a:xfrm>
            <a:prstGeom prst="rect">
              <a:avLst/>
            </a:prstGeom>
            <a:solidFill>
              <a:schemeClr val="accent1">
                <a:lumMod val="20000"/>
                <a:lumOff val="80000"/>
              </a:schemeClr>
            </a:solid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Project Advisor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836886"/>
              <a:ext cx="5208104" cy="477054"/>
            </a:xfrm>
            <a:prstGeom prst="rect">
              <a:avLst/>
            </a:prstGeom>
            <a:solidFill>
              <a:schemeClr val="accent1">
                <a:lumMod val="20000"/>
                <a:lumOff val="80000"/>
              </a:schemeClr>
            </a:solid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Professor William Hawkins III</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Group Members</a:t>
            </a:r>
          </a:p>
        </p:txBody>
      </p:sp>
      <p:pic>
        <p:nvPicPr>
          <p:cNvPr id="22" name="Audio 21">
            <a:hlinkClick r:id="" action="ppaction://media"/>
            <a:extLst>
              <a:ext uri="{FF2B5EF4-FFF2-40B4-BE49-F238E27FC236}">
                <a16:creationId xmlns:a16="http://schemas.microsoft.com/office/drawing/2014/main" id="{03F6F05B-AB8B-8CB2-F1C2-967987A9D47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05729894"/>
      </p:ext>
    </p:extLst>
  </p:cSld>
  <p:clrMapOvr>
    <a:masterClrMapping/>
  </p:clrMapOvr>
  <mc:AlternateContent xmlns:mc="http://schemas.openxmlformats.org/markup-compatibility/2006">
    <mc:Choice xmlns:p159="http://schemas.microsoft.com/office/powerpoint/2015/09/main" Requires="p159">
      <p:transition spd="slow" advTm="6415">
        <p159:morph option="byObject"/>
      </p:transition>
    </mc:Choice>
    <mc:Fallback>
      <p:transition spd="slow" advTm="64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40836"/>
            <a:ext cx="12192000"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3631154"/>
            </a:xfrm>
            <a:prstGeom prst="rect">
              <a:avLst/>
            </a:prstGeom>
            <a:grpFill/>
            <a:ln>
              <a:noFill/>
            </a:ln>
          </p:spPr>
          <p:txBody>
            <a:bodyPr wrap="square" rtlCol="0">
              <a:spAutoFit/>
            </a:bodyPr>
            <a:lstStyle/>
            <a:p>
              <a:pPr algn="ctr"/>
              <a:r>
                <a:rPr lang="en-US" sz="3200" dirty="0">
                  <a:latin typeface="Verdana" panose="020B0604030504040204" pitchFamily="34" charset="0"/>
                  <a:ea typeface="Verdana" panose="020B0604030504040204" pitchFamily="34" charset="0"/>
                  <a:cs typeface="Verdana" panose="020B0604030504040204" pitchFamily="34" charset="0"/>
                </a:rPr>
                <a:t>The primary demo of the language will be a start from scratch to fully functioning program demo. This demo may be multiple different code files depicting the multiple different features and paradigms supported by </a:t>
              </a:r>
              <a:r>
                <a:rPr lang="en-US" sz="3200" dirty="0" err="1">
                  <a:latin typeface="Verdana" panose="020B0604030504040204" pitchFamily="34" charset="0"/>
                  <a:ea typeface="Verdana" panose="020B0604030504040204" pitchFamily="34" charset="0"/>
                  <a:cs typeface="Verdana" panose="020B0604030504040204" pitchFamily="34" charset="0"/>
                </a:rPr>
                <a:t>Koffect</a:t>
              </a:r>
              <a:r>
                <a:rPr lang="en-US" sz="3200" dirty="0">
                  <a:latin typeface="Verdana" panose="020B0604030504040204" pitchFamily="34" charset="0"/>
                  <a:ea typeface="Verdana" panose="020B0604030504040204" pitchFamily="34" charset="0"/>
                  <a:cs typeface="Verdana" panose="020B0604030504040204" pitchFamily="34" charset="0"/>
                </a:rPr>
                <a:t>. The main code file will be demonstrating the context-oriented features of </a:t>
              </a:r>
              <a:r>
                <a:rPr lang="en-US" sz="3200" dirty="0" err="1">
                  <a:latin typeface="Verdana" panose="020B0604030504040204" pitchFamily="34" charset="0"/>
                  <a:ea typeface="Verdana" panose="020B0604030504040204" pitchFamily="34" charset="0"/>
                  <a:cs typeface="Verdana" panose="020B0604030504040204" pitchFamily="34" charset="0"/>
                </a:rPr>
                <a:t>Koffect</a:t>
              </a:r>
              <a:r>
                <a:rPr lang="en-US" sz="3200" dirty="0">
                  <a:latin typeface="Verdana" panose="020B0604030504040204" pitchFamily="34" charset="0"/>
                  <a:ea typeface="Verdana" panose="020B0604030504040204" pitchFamily="34" charset="0"/>
                  <a:cs typeface="Verdana" panose="020B0604030504040204" pitchFamily="34" charset="0"/>
                </a:rPr>
                <a:t>.</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Expected Demo</a:t>
            </a:r>
          </a:p>
        </p:txBody>
      </p:sp>
      <p:pic>
        <p:nvPicPr>
          <p:cNvPr id="7" name="Audio 6">
            <a:hlinkClick r:id="" action="ppaction://media"/>
            <a:extLst>
              <a:ext uri="{FF2B5EF4-FFF2-40B4-BE49-F238E27FC236}">
                <a16:creationId xmlns:a16="http://schemas.microsoft.com/office/drawing/2014/main" id="{BF00FA7B-A622-F9DD-9CA1-185B7E6435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83208788"/>
      </p:ext>
    </p:extLst>
  </p:cSld>
  <p:clrMapOvr>
    <a:masterClrMapping/>
  </p:clrMapOvr>
  <mc:AlternateContent xmlns:mc="http://schemas.openxmlformats.org/markup-compatibility/2006">
    <mc:Choice xmlns:p159="http://schemas.microsoft.com/office/powerpoint/2015/09/main" Requires="p159">
      <p:transition spd="slow" advTm="41586">
        <p159:morph option="byObject"/>
      </p:transition>
    </mc:Choice>
    <mc:Fallback>
      <p:transition spd="slow" advTm="415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Video 47" title="Swirling blue and white liquid">
            <a:hlinkClick r:id="" action="ppaction://media"/>
            <a:extLst>
              <a:ext uri="{FF2B5EF4-FFF2-40B4-BE49-F238E27FC236}">
                <a16:creationId xmlns:a16="http://schemas.microsoft.com/office/drawing/2014/main" id="{C5D10798-376A-3AFE-22D7-A3DB8484CDA8}"/>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sp>
        <p:nvSpPr>
          <p:cNvPr id="44" name="Freeform 43">
            <a:extLst>
              <a:ext uri="{FF2B5EF4-FFF2-40B4-BE49-F238E27FC236}">
                <a16:creationId xmlns:a16="http://schemas.microsoft.com/office/drawing/2014/main" id="{0A4F0C9E-831A-AE33-B9F4-5A98C8944D93}"/>
              </a:ext>
            </a:extLst>
          </p:cNvPr>
          <p:cNvSpPr/>
          <p:nvPr/>
        </p:nvSpPr>
        <p:spPr>
          <a:xfrm>
            <a:off x="0" y="0"/>
            <a:ext cx="12192000" cy="6858000"/>
          </a:xfrm>
          <a:custGeom>
            <a:avLst/>
            <a:gdLst/>
            <a:ahLst/>
            <a:cxnLst/>
            <a:rect l="l" t="t" r="r" b="b"/>
            <a:pathLst>
              <a:path w="12192000" h="6858000">
                <a:moveTo>
                  <a:pt x="8548560" y="4460274"/>
                </a:moveTo>
                <a:cubicBezTo>
                  <a:pt x="8608166" y="4460274"/>
                  <a:pt x="8665494" y="4471450"/>
                  <a:pt x="8720547" y="4493802"/>
                </a:cubicBezTo>
                <a:cubicBezTo>
                  <a:pt x="8775599" y="4516154"/>
                  <a:pt x="8824236" y="4552166"/>
                  <a:pt x="8866457" y="4601837"/>
                </a:cubicBezTo>
                <a:cubicBezTo>
                  <a:pt x="8907849" y="4649853"/>
                  <a:pt x="8941378" y="4712770"/>
                  <a:pt x="8967041" y="4790589"/>
                </a:cubicBezTo>
                <a:cubicBezTo>
                  <a:pt x="8992704" y="4868407"/>
                  <a:pt x="9005536" y="4962783"/>
                  <a:pt x="9005536" y="5073716"/>
                </a:cubicBezTo>
                <a:cubicBezTo>
                  <a:pt x="9005536" y="5177198"/>
                  <a:pt x="8994360" y="5267227"/>
                  <a:pt x="8972008" y="5343804"/>
                </a:cubicBezTo>
                <a:cubicBezTo>
                  <a:pt x="8949656" y="5420381"/>
                  <a:pt x="8915300" y="5486816"/>
                  <a:pt x="8868940" y="5543110"/>
                </a:cubicBezTo>
                <a:cubicBezTo>
                  <a:pt x="8827547" y="5592782"/>
                  <a:pt x="8779118" y="5629414"/>
                  <a:pt x="8723652" y="5653008"/>
                </a:cubicBezTo>
                <a:cubicBezTo>
                  <a:pt x="8668185" y="5676602"/>
                  <a:pt x="8609821" y="5688399"/>
                  <a:pt x="8548560" y="5688399"/>
                </a:cubicBezTo>
                <a:cubicBezTo>
                  <a:pt x="8487298" y="5688399"/>
                  <a:pt x="8428934" y="5676809"/>
                  <a:pt x="8373468" y="5653629"/>
                </a:cubicBezTo>
                <a:cubicBezTo>
                  <a:pt x="8318002" y="5630449"/>
                  <a:pt x="8269572" y="5594437"/>
                  <a:pt x="8228179" y="5545594"/>
                </a:cubicBezTo>
                <a:cubicBezTo>
                  <a:pt x="8186786" y="5496750"/>
                  <a:pt x="8153465" y="5433626"/>
                  <a:pt x="8128216" y="5356222"/>
                </a:cubicBezTo>
                <a:cubicBezTo>
                  <a:pt x="8102966" y="5278817"/>
                  <a:pt x="8090341" y="5185062"/>
                  <a:pt x="8090341" y="5074957"/>
                </a:cubicBezTo>
                <a:cubicBezTo>
                  <a:pt x="8090341" y="4967336"/>
                  <a:pt x="8103380" y="4872753"/>
                  <a:pt x="8129457" y="4791210"/>
                </a:cubicBezTo>
                <a:cubicBezTo>
                  <a:pt x="8155535" y="4709666"/>
                  <a:pt x="8189270" y="4645714"/>
                  <a:pt x="8230663" y="4599354"/>
                </a:cubicBezTo>
                <a:cubicBezTo>
                  <a:pt x="8275367" y="4549683"/>
                  <a:pt x="8324418" y="4514085"/>
                  <a:pt x="8377815" y="4492560"/>
                </a:cubicBezTo>
                <a:cubicBezTo>
                  <a:pt x="8431211" y="4471036"/>
                  <a:pt x="8488126" y="4460274"/>
                  <a:pt x="8548560" y="4460274"/>
                </a:cubicBezTo>
                <a:close/>
                <a:moveTo>
                  <a:pt x="9839002" y="4149828"/>
                </a:moveTo>
                <a:lnTo>
                  <a:pt x="9839002" y="5330765"/>
                </a:lnTo>
                <a:cubicBezTo>
                  <a:pt x="9839002" y="5558426"/>
                  <a:pt x="9908335" y="5733103"/>
                  <a:pt x="10047001" y="5854798"/>
                </a:cubicBezTo>
                <a:cubicBezTo>
                  <a:pt x="10185666" y="5976493"/>
                  <a:pt x="10390354" y="6037340"/>
                  <a:pt x="10661063" y="6037340"/>
                </a:cubicBezTo>
                <a:cubicBezTo>
                  <a:pt x="10931772" y="6037340"/>
                  <a:pt x="11136666" y="5976493"/>
                  <a:pt x="11275746" y="5854798"/>
                </a:cubicBezTo>
                <a:cubicBezTo>
                  <a:pt x="11414826" y="5733103"/>
                  <a:pt x="11484366" y="5558012"/>
                  <a:pt x="11484366" y="5329523"/>
                </a:cubicBezTo>
                <a:lnTo>
                  <a:pt x="11484366" y="4149828"/>
                </a:lnTo>
                <a:lnTo>
                  <a:pt x="11005037" y="4149828"/>
                </a:lnTo>
                <a:lnTo>
                  <a:pt x="11005037" y="5303446"/>
                </a:lnTo>
                <a:cubicBezTo>
                  <a:pt x="11005037" y="5436731"/>
                  <a:pt x="10977511" y="5533590"/>
                  <a:pt x="10922458" y="5594023"/>
                </a:cubicBezTo>
                <a:cubicBezTo>
                  <a:pt x="10867406" y="5654457"/>
                  <a:pt x="10780274" y="5684674"/>
                  <a:pt x="10661063" y="5684674"/>
                </a:cubicBezTo>
                <a:cubicBezTo>
                  <a:pt x="10540196" y="5684674"/>
                  <a:pt x="10452858" y="5653215"/>
                  <a:pt x="10399047" y="5590298"/>
                </a:cubicBezTo>
                <a:cubicBezTo>
                  <a:pt x="10345236" y="5527381"/>
                  <a:pt x="10318330" y="5431764"/>
                  <a:pt x="10318331" y="5303446"/>
                </a:cubicBezTo>
                <a:lnTo>
                  <a:pt x="10318331" y="4149828"/>
                </a:lnTo>
                <a:close/>
                <a:moveTo>
                  <a:pt x="5601716" y="4149828"/>
                </a:moveTo>
                <a:lnTo>
                  <a:pt x="6294632" y="5305929"/>
                </a:lnTo>
                <a:lnTo>
                  <a:pt x="6294632" y="5998845"/>
                </a:lnTo>
                <a:lnTo>
                  <a:pt x="6771478" y="5998845"/>
                </a:lnTo>
                <a:lnTo>
                  <a:pt x="6771478" y="5283577"/>
                </a:lnTo>
                <a:lnTo>
                  <a:pt x="7453217" y="4149828"/>
                </a:lnTo>
                <a:lnTo>
                  <a:pt x="6928680" y="4149828"/>
                </a:lnTo>
                <a:lnTo>
                  <a:pt x="6543261" y="4863078"/>
                </a:lnTo>
                <a:lnTo>
                  <a:pt x="6144629" y="4149828"/>
                </a:lnTo>
                <a:close/>
                <a:moveTo>
                  <a:pt x="8547318" y="4111332"/>
                </a:moveTo>
                <a:cubicBezTo>
                  <a:pt x="8250117" y="4111332"/>
                  <a:pt x="8017076" y="4197637"/>
                  <a:pt x="7848193" y="4370245"/>
                </a:cubicBezTo>
                <a:cubicBezTo>
                  <a:pt x="7679310" y="4542853"/>
                  <a:pt x="7594869" y="4777757"/>
                  <a:pt x="7594869" y="5074957"/>
                </a:cubicBezTo>
                <a:cubicBezTo>
                  <a:pt x="7594869" y="5369674"/>
                  <a:pt x="7679310" y="5603751"/>
                  <a:pt x="7848193" y="5777187"/>
                </a:cubicBezTo>
                <a:cubicBezTo>
                  <a:pt x="8017076" y="5950622"/>
                  <a:pt x="8250117" y="6037340"/>
                  <a:pt x="8547318" y="6037340"/>
                </a:cubicBezTo>
                <a:cubicBezTo>
                  <a:pt x="8845346" y="6037340"/>
                  <a:pt x="9078802" y="5950622"/>
                  <a:pt x="9247684" y="5777187"/>
                </a:cubicBezTo>
                <a:cubicBezTo>
                  <a:pt x="9416567" y="5603751"/>
                  <a:pt x="9501008" y="5369674"/>
                  <a:pt x="9501009" y="5074957"/>
                </a:cubicBezTo>
                <a:cubicBezTo>
                  <a:pt x="9501008" y="4777757"/>
                  <a:pt x="9416153" y="4542853"/>
                  <a:pt x="9246443" y="4370245"/>
                </a:cubicBezTo>
                <a:cubicBezTo>
                  <a:pt x="9076732" y="4197637"/>
                  <a:pt x="8843690" y="4111332"/>
                  <a:pt x="8547318" y="4111332"/>
                </a:cubicBezTo>
                <a:close/>
                <a:moveTo>
                  <a:pt x="5524072" y="2248746"/>
                </a:moveTo>
                <a:lnTo>
                  <a:pt x="5751551" y="2911161"/>
                </a:lnTo>
                <a:lnTo>
                  <a:pt x="5296554" y="2911161"/>
                </a:lnTo>
                <a:close/>
                <a:moveTo>
                  <a:pt x="8903054" y="1774928"/>
                </a:moveTo>
                <a:lnTo>
                  <a:pt x="8903054" y="3623945"/>
                </a:lnTo>
                <a:lnTo>
                  <a:pt x="9379900" y="3623945"/>
                </a:lnTo>
                <a:lnTo>
                  <a:pt x="9379900" y="3020613"/>
                </a:lnTo>
                <a:lnTo>
                  <a:pt x="9490516" y="2883919"/>
                </a:lnTo>
                <a:lnTo>
                  <a:pt x="10043207" y="3623945"/>
                </a:lnTo>
                <a:lnTo>
                  <a:pt x="10629135" y="3623945"/>
                </a:lnTo>
                <a:lnTo>
                  <a:pt x="9870405" y="2630517"/>
                </a:lnTo>
                <a:lnTo>
                  <a:pt x="10593123" y="1774928"/>
                </a:lnTo>
                <a:lnTo>
                  <a:pt x="10040432" y="1774928"/>
                </a:lnTo>
                <a:lnTo>
                  <a:pt x="9379900" y="2612647"/>
                </a:lnTo>
                <a:lnTo>
                  <a:pt x="9379900" y="1774928"/>
                </a:lnTo>
                <a:close/>
                <a:moveTo>
                  <a:pt x="6750405" y="1774928"/>
                </a:moveTo>
                <a:lnTo>
                  <a:pt x="6750405" y="3623945"/>
                </a:lnTo>
                <a:lnTo>
                  <a:pt x="7187513" y="3623945"/>
                </a:lnTo>
                <a:lnTo>
                  <a:pt x="7187513" y="2354841"/>
                </a:lnTo>
                <a:lnTo>
                  <a:pt x="7972321" y="3623945"/>
                </a:lnTo>
                <a:lnTo>
                  <a:pt x="8431781" y="3623945"/>
                </a:lnTo>
                <a:lnTo>
                  <a:pt x="8431781" y="1774928"/>
                </a:lnTo>
                <a:lnTo>
                  <a:pt x="7994673" y="1774928"/>
                </a:lnTo>
                <a:lnTo>
                  <a:pt x="7994673" y="2834170"/>
                </a:lnTo>
                <a:lnTo>
                  <a:pt x="7320384" y="1774928"/>
                </a:lnTo>
                <a:close/>
                <a:moveTo>
                  <a:pt x="5255575" y="1774928"/>
                </a:moveTo>
                <a:lnTo>
                  <a:pt x="4572594" y="3623945"/>
                </a:lnTo>
                <a:lnTo>
                  <a:pt x="5053126" y="3623945"/>
                </a:lnTo>
                <a:lnTo>
                  <a:pt x="5181942" y="3250168"/>
                </a:lnTo>
                <a:lnTo>
                  <a:pt x="5866184" y="3250168"/>
                </a:lnTo>
                <a:lnTo>
                  <a:pt x="5994980" y="3623945"/>
                </a:lnTo>
                <a:lnTo>
                  <a:pt x="6487425" y="3623945"/>
                </a:lnTo>
                <a:lnTo>
                  <a:pt x="5804443" y="1774928"/>
                </a:lnTo>
                <a:close/>
                <a:moveTo>
                  <a:pt x="2645130" y="1774928"/>
                </a:moveTo>
                <a:lnTo>
                  <a:pt x="2645130" y="3623945"/>
                </a:lnTo>
                <a:lnTo>
                  <a:pt x="3121975" y="3623945"/>
                </a:lnTo>
                <a:lnTo>
                  <a:pt x="3121975" y="2809334"/>
                </a:lnTo>
                <a:lnTo>
                  <a:pt x="3826067" y="2809334"/>
                </a:lnTo>
                <a:lnTo>
                  <a:pt x="3826067" y="3623945"/>
                </a:lnTo>
                <a:lnTo>
                  <a:pt x="4302913" y="3623945"/>
                </a:lnTo>
                <a:lnTo>
                  <a:pt x="4302913" y="1774928"/>
                </a:lnTo>
                <a:lnTo>
                  <a:pt x="3826067" y="1774928"/>
                </a:lnTo>
                <a:lnTo>
                  <a:pt x="3826067" y="2451700"/>
                </a:lnTo>
                <a:lnTo>
                  <a:pt x="3121975" y="2451700"/>
                </a:lnTo>
                <a:lnTo>
                  <a:pt x="3121975" y="1774928"/>
                </a:lnTo>
                <a:close/>
                <a:moveTo>
                  <a:pt x="726554" y="1774928"/>
                </a:moveTo>
                <a:lnTo>
                  <a:pt x="726554" y="2132562"/>
                </a:lnTo>
                <a:lnTo>
                  <a:pt x="1303983" y="2132562"/>
                </a:lnTo>
                <a:lnTo>
                  <a:pt x="1303983" y="3623945"/>
                </a:lnTo>
                <a:lnTo>
                  <a:pt x="1780829" y="3623945"/>
                </a:lnTo>
                <a:lnTo>
                  <a:pt x="1780829" y="2132562"/>
                </a:lnTo>
                <a:lnTo>
                  <a:pt x="2358259" y="2132562"/>
                </a:lnTo>
                <a:lnTo>
                  <a:pt x="2358259" y="1774928"/>
                </a:lnTo>
                <a:close/>
                <a:moveTo>
                  <a:pt x="0" y="0"/>
                </a:moveTo>
                <a:lnTo>
                  <a:pt x="12192000" y="0"/>
                </a:lnTo>
                <a:lnTo>
                  <a:pt x="12192000" y="6858000"/>
                </a:lnTo>
                <a:lnTo>
                  <a:pt x="0" y="685800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Audio 5">
            <a:hlinkClick r:id="" action="ppaction://media"/>
            <a:extLst>
              <a:ext uri="{FF2B5EF4-FFF2-40B4-BE49-F238E27FC236}">
                <a16:creationId xmlns:a16="http://schemas.microsoft.com/office/drawing/2014/main" id="{83483A9A-CE08-B060-9793-905123D2AD88}"/>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820943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2804">
        <p159:morph option="byObject"/>
      </p:transition>
    </mc:Choice>
    <mc:Fallback>
      <p:transition spd="slow" advTm="1280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 presetClass="mediacall" presetSubtype="0" fill="hold" nodeType="withEffect">
                                  <p:stCondLst>
                                    <p:cond delay="0"/>
                                  </p:stCondLst>
                                  <p:childTnLst>
                                    <p:cmd type="call" cmd="playFrom(0.0)">
                                      <p:cBhvr>
                                        <p:cTn id="8" dur="8000"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 repeatCount="indefinite" fill="hold" display="0">
                  <p:stCondLst>
                    <p:cond delay="indefinite"/>
                  </p:stCondLst>
                </p:cTn>
                <p:tgtEl>
                  <p:spTgt spid="48"/>
                </p:tgtEl>
              </p:cMediaNode>
            </p:video>
            <p:seq concurrent="1" nextAc="seek">
              <p:cTn id="10" restart="whenNotActive" fill="hold" evtFilter="cancelBubble" nodeType="interactiveSeq">
                <p:stCondLst>
                  <p:cond evt="onClick" delay="0">
                    <p:tgtEl>
                      <p:spTgt spid="48"/>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8"/>
                                        </p:tgtEl>
                                      </p:cBhvr>
                                    </p:cmd>
                                  </p:childTnLst>
                                </p:cTn>
                              </p:par>
                            </p:childTnLst>
                          </p:cTn>
                        </p:par>
                      </p:childTnLst>
                    </p:cTn>
                  </p:par>
                </p:childTnLst>
              </p:cTn>
              <p:nextCondLst>
                <p:cond evt="onClick" delay="0">
                  <p:tgtEl>
                    <p:spTgt spid="48"/>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11" objId="48"/>
        <p14:stopEvt time="12800" objId="48"/>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CCBCA39-01CD-04A9-AD0D-D53997C056F2}"/>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40834"/>
            <a:ext cx="6096000" cy="4817165"/>
            <a:chOff x="0" y="2040835"/>
            <a:chExt cx="6096000" cy="4817166"/>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40835"/>
              <a:ext cx="6096000" cy="4817166"/>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861774"/>
            </a:xfrm>
            <a:prstGeom prst="rect">
              <a:avLst/>
            </a:prstGeom>
            <a:grp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Team Members</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836886"/>
              <a:ext cx="5208104" cy="477054"/>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Jaran Chao</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5998" y="2040834"/>
            <a:ext cx="6096001" cy="4817165"/>
            <a:chOff x="-2" y="2040834"/>
            <a:chExt cx="6096001" cy="4817167"/>
          </a:xfrm>
          <a:solidFill>
            <a:schemeClr val="accent1">
              <a:lumMod val="40000"/>
              <a:lumOff val="60000"/>
            </a:schemeClr>
          </a:solidFill>
          <a:effectLst/>
        </p:grpSpPr>
        <p:sp>
          <p:nvSpPr>
            <p:cNvPr id="14" name="Rectangle 13">
              <a:extLst>
                <a:ext uri="{FF2B5EF4-FFF2-40B4-BE49-F238E27FC236}">
                  <a16:creationId xmlns:a16="http://schemas.microsoft.com/office/drawing/2014/main" id="{D68CB7C2-59D7-5124-472F-0C2FAEBC2AE8}"/>
                </a:ext>
              </a:extLst>
            </p:cNvPr>
            <p:cNvSpPr/>
            <p:nvPr/>
          </p:nvSpPr>
          <p:spPr>
            <a:xfrm>
              <a:off x="-2" y="2040834"/>
              <a:ext cx="6096001" cy="481716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861774"/>
            </a:xfrm>
            <a:prstGeom prst="rect">
              <a:avLst/>
            </a:prstGeom>
            <a:solidFill>
              <a:schemeClr val="accent1">
                <a:lumMod val="20000"/>
                <a:lumOff val="80000"/>
              </a:schemeClr>
            </a:solidFill>
            <a:ln>
              <a:noFill/>
            </a:ln>
          </p:spPr>
          <p:txBody>
            <a:bodyPr wrap="square" rtlCol="0">
              <a:spAutoFit/>
            </a:bodyPr>
            <a:lstStyle/>
            <a:p>
              <a:r>
                <a:rPr lang="en-US" sz="5000" dirty="0">
                  <a:latin typeface="Verdana" panose="020B0604030504040204" pitchFamily="34" charset="0"/>
                  <a:ea typeface="Verdana" panose="020B0604030504040204" pitchFamily="34" charset="0"/>
                  <a:cs typeface="Verdana" panose="020B0604030504040204" pitchFamily="34" charset="0"/>
                </a:rPr>
                <a:t>Project Advisor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836886"/>
              <a:ext cx="5208104" cy="477054"/>
            </a:xfrm>
            <a:prstGeom prst="rect">
              <a:avLst/>
            </a:prstGeom>
            <a:solidFill>
              <a:schemeClr val="accent1">
                <a:lumMod val="20000"/>
                <a:lumOff val="80000"/>
              </a:schemeClr>
            </a:solid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Professor William Hawkins III</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Group Members</a:t>
            </a:r>
          </a:p>
        </p:txBody>
      </p:sp>
      <p:pic>
        <p:nvPicPr>
          <p:cNvPr id="22" name="Audio 21">
            <a:hlinkClick r:id="" action="ppaction://media"/>
            <a:extLst>
              <a:ext uri="{FF2B5EF4-FFF2-40B4-BE49-F238E27FC236}">
                <a16:creationId xmlns:a16="http://schemas.microsoft.com/office/drawing/2014/main" id="{A3942F2C-30F1-96F7-E33B-940A6EB890F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790479"/>
      </p:ext>
    </p:extLst>
  </p:cSld>
  <p:clrMapOvr>
    <a:masterClrMapping/>
  </p:clrMapOvr>
  <mc:AlternateContent xmlns:mc="http://schemas.openxmlformats.org/markup-compatibility/2006">
    <mc:Choice xmlns:p159="http://schemas.microsoft.com/office/powerpoint/2015/09/main" Requires="p159">
      <p:transition spd="slow" advTm="2518">
        <p159:morph option="byObject"/>
      </p:transition>
    </mc:Choice>
    <mc:Fallback>
      <p:transition spd="slow" advTm="25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817164"/>
            <a:ext cx="12192000"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4262659"/>
            </a:xfrm>
            <a:prstGeom prst="rect">
              <a:avLst/>
            </a:prstGeom>
            <a:grpFill/>
            <a:ln>
              <a:noFill/>
            </a:ln>
          </p:spPr>
          <p:txBody>
            <a:bodyPr wrap="square" rtlCol="0">
              <a:spAutoFit/>
            </a:bodyPr>
            <a:lstStyle/>
            <a:p>
              <a:pPr algn="ct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is a research language that explores the realm of context-oriented programming focusing on its application to general purpose programming. This innovative project seeks to address the inherent challenges posed by implicit contexts in programming, ranging from mathematical proof writing to resource management to the creation of domain-specific languages. </a:t>
              </a: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takes inspiration from many languages with similar features such as algebraic effects/coeffects, implicit parameters, and context receivers from languages such as Kotlin, Scala, </a:t>
              </a:r>
              <a:r>
                <a:rPr lang="en-US" sz="2200" dirty="0" err="1">
                  <a:latin typeface="Verdana" panose="020B0604030504040204" pitchFamily="34" charset="0"/>
                  <a:ea typeface="Verdana" panose="020B0604030504040204" pitchFamily="34" charset="0"/>
                  <a:cs typeface="Verdana" panose="020B0604030504040204" pitchFamily="34" charset="0"/>
                </a:rPr>
                <a:t>Ocaml</a:t>
              </a:r>
              <a:r>
                <a:rPr lang="en-US" sz="2200" dirty="0">
                  <a:latin typeface="Verdana" panose="020B0604030504040204" pitchFamily="34" charset="0"/>
                  <a:ea typeface="Verdana" panose="020B0604030504040204" pitchFamily="34" charset="0"/>
                  <a:cs typeface="Verdana" panose="020B0604030504040204" pitchFamily="34" charset="0"/>
                </a:rPr>
                <a:t>, Haskell, Koka, </a:t>
              </a:r>
              <a:r>
                <a:rPr lang="en-US" sz="2200" dirty="0" err="1">
                  <a:latin typeface="Verdana" panose="020B0604030504040204" pitchFamily="34" charset="0"/>
                  <a:ea typeface="Verdana" panose="020B0604030504040204" pitchFamily="34" charset="0"/>
                  <a:cs typeface="Verdana" panose="020B0604030504040204" pitchFamily="34" charset="0"/>
                </a:rPr>
                <a:t>Effekt</a:t>
              </a:r>
              <a:r>
                <a:rPr lang="en-US" sz="2200" dirty="0">
                  <a:latin typeface="Verdana" panose="020B0604030504040204" pitchFamily="34" charset="0"/>
                  <a:ea typeface="Verdana" panose="020B0604030504040204" pitchFamily="34" charset="0"/>
                  <a:cs typeface="Verdana" panose="020B0604030504040204" pitchFamily="34" charset="0"/>
                </a:rPr>
                <a:t>, and Eff. By doing so, </a:t>
              </a: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aims to build on the strengths of these languages while innovatively addressing the challenges associated with context management in programming.</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Abstract</a:t>
            </a:r>
          </a:p>
        </p:txBody>
      </p:sp>
      <p:pic>
        <p:nvPicPr>
          <p:cNvPr id="16" name="Audio 15">
            <a:hlinkClick r:id="" action="ppaction://media"/>
            <a:extLst>
              <a:ext uri="{FF2B5EF4-FFF2-40B4-BE49-F238E27FC236}">
                <a16:creationId xmlns:a16="http://schemas.microsoft.com/office/drawing/2014/main" id="{8AD602BF-538E-284E-2839-8CA6CE23A62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246490"/>
      </p:ext>
    </p:extLst>
  </p:cSld>
  <p:clrMapOvr>
    <a:masterClrMapping/>
  </p:clrMapOvr>
  <p:transition spd="slow" advTm="29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3E6D274-F2FA-8054-3FE0-4E44EBDB1C80}"/>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40836"/>
            <a:ext cx="12192000" cy="4817164"/>
            <a:chOff x="0" y="2031564"/>
            <a:chExt cx="6096000" cy="4942000"/>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31564"/>
              <a:ext cx="6096000" cy="4942000"/>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8CD305AB-F163-F826-66B2-E2998CBE901C}"/>
                </a:ext>
              </a:extLst>
            </p:cNvPr>
            <p:cNvSpPr txBox="1"/>
            <p:nvPr/>
          </p:nvSpPr>
          <p:spPr>
            <a:xfrm>
              <a:off x="443948" y="2607507"/>
              <a:ext cx="5208104" cy="3915331"/>
            </a:xfrm>
            <a:prstGeom prst="rect">
              <a:avLst/>
            </a:prstGeom>
            <a:grpFill/>
            <a:ln>
              <a:noFill/>
            </a:ln>
          </p:spPr>
          <p:txBody>
            <a:bodyPr wrap="square" rtlCol="0">
              <a:spAutoFit/>
            </a:bodyPr>
            <a:lstStyle/>
            <a:p>
              <a:pPr algn="ct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is a research language that explores the realm of context-oriented programming focusing on its applications to general purpose programming. This innovative project seeks to address the inherent challenges posed by implicit contexts in programming, ranging from code correctness to resource management to the creation of domain-specific languages. </a:t>
              </a: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takes inspiration from many languages with similar features such as algebraic effects/coeffects, implicit parameters, and context receivers from languages such as Kotlin, Scala, </a:t>
              </a:r>
              <a:r>
                <a:rPr lang="en-US" sz="2200" dirty="0" err="1">
                  <a:latin typeface="Verdana" panose="020B0604030504040204" pitchFamily="34" charset="0"/>
                  <a:ea typeface="Verdana" panose="020B0604030504040204" pitchFamily="34" charset="0"/>
                  <a:cs typeface="Verdana" panose="020B0604030504040204" pitchFamily="34" charset="0"/>
                </a:rPr>
                <a:t>Ocaml</a:t>
              </a:r>
              <a:r>
                <a:rPr lang="en-US" sz="2200" dirty="0">
                  <a:latin typeface="Verdana" panose="020B0604030504040204" pitchFamily="34" charset="0"/>
                  <a:ea typeface="Verdana" panose="020B0604030504040204" pitchFamily="34" charset="0"/>
                  <a:cs typeface="Verdana" panose="020B0604030504040204" pitchFamily="34" charset="0"/>
                </a:rPr>
                <a:t>, Haskell, Koka, </a:t>
              </a:r>
              <a:r>
                <a:rPr lang="en-US" sz="2200" dirty="0" err="1">
                  <a:latin typeface="Verdana" panose="020B0604030504040204" pitchFamily="34" charset="0"/>
                  <a:ea typeface="Verdana" panose="020B0604030504040204" pitchFamily="34" charset="0"/>
                  <a:cs typeface="Verdana" panose="020B0604030504040204" pitchFamily="34" charset="0"/>
                </a:rPr>
                <a:t>Effekt</a:t>
              </a:r>
              <a:r>
                <a:rPr lang="en-US" sz="2200" dirty="0">
                  <a:latin typeface="Verdana" panose="020B0604030504040204" pitchFamily="34" charset="0"/>
                  <a:ea typeface="Verdana" panose="020B0604030504040204" pitchFamily="34" charset="0"/>
                  <a:cs typeface="Verdana" panose="020B0604030504040204" pitchFamily="34" charset="0"/>
                </a:rPr>
                <a:t>, and Eff. By doing so, </a:t>
              </a:r>
              <a:r>
                <a:rPr lang="en-US" sz="2200" dirty="0" err="1">
                  <a:latin typeface="Verdana" panose="020B0604030504040204" pitchFamily="34" charset="0"/>
                  <a:ea typeface="Verdana" panose="020B0604030504040204" pitchFamily="34" charset="0"/>
                  <a:cs typeface="Verdana" panose="020B0604030504040204" pitchFamily="34" charset="0"/>
                </a:rPr>
                <a:t>Koffect</a:t>
              </a:r>
              <a:r>
                <a:rPr lang="en-US" sz="2200" dirty="0">
                  <a:latin typeface="Verdana" panose="020B0604030504040204" pitchFamily="34" charset="0"/>
                  <a:ea typeface="Verdana" panose="020B0604030504040204" pitchFamily="34" charset="0"/>
                  <a:cs typeface="Verdana" panose="020B0604030504040204" pitchFamily="34" charset="0"/>
                </a:rPr>
                <a:t> aims to build on the strengths of these languages while innovatively addressing the challenges associated with context management in programming.</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r>
              <a:rPr lang="en-US" sz="7500" b="1" dirty="0">
                <a:latin typeface="Verdana" panose="020B0604030504040204" pitchFamily="34" charset="0"/>
                <a:ea typeface="Verdana" panose="020B0604030504040204" pitchFamily="34" charset="0"/>
                <a:cs typeface="Verdana" panose="020B0604030504040204" pitchFamily="34" charset="0"/>
              </a:rPr>
              <a:t>Project Abstract</a:t>
            </a:r>
          </a:p>
        </p:txBody>
      </p:sp>
      <p:pic>
        <p:nvPicPr>
          <p:cNvPr id="23" name="Audio 22">
            <a:hlinkClick r:id="" action="ppaction://media"/>
            <a:extLst>
              <a:ext uri="{FF2B5EF4-FFF2-40B4-BE49-F238E27FC236}">
                <a16:creationId xmlns:a16="http://schemas.microsoft.com/office/drawing/2014/main" id="{521DF990-8F3C-4BB9-E412-7368CAA24D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3109826"/>
      </p:ext>
    </p:extLst>
  </p:cSld>
  <p:clrMapOvr>
    <a:masterClrMapping/>
  </p:clrMapOvr>
  <mc:AlternateContent xmlns:mc="http://schemas.openxmlformats.org/markup-compatibility/2006">
    <mc:Choice xmlns:p159="http://schemas.microsoft.com/office/powerpoint/2015/09/main" Requires="p159">
      <p:transition spd="slow" advTm="58252">
        <p159:morph option="byObject"/>
      </p:transition>
    </mc:Choice>
    <mc:Fallback>
      <p:transition spd="slow" advTm="582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352243A-CCAC-926C-C479-F4B1735F148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4764156"/>
            <a:ext cx="6096000" cy="4764156"/>
            <a:chOff x="0" y="2085945"/>
            <a:chExt cx="6096000" cy="4887618"/>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85945"/>
              <a:ext cx="6096000" cy="488761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grp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Developer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857560"/>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be expressive and powerful enough to express my complex business logic and business solution. Preferably in an idiomatic, elegant, and concise manner.</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4764156"/>
            <a:ext cx="6096000" cy="4764155"/>
            <a:chOff x="0" y="2085945"/>
            <a:chExt cx="6096000" cy="4887617"/>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85945"/>
              <a:ext cx="6096000" cy="488761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Library Maintainer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features to be composable such that libraries can be used together without causing conflicts, bugs, and undefined behavior.</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1</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BE218B0D-42D6-6E69-F3C9-1C1DDDF6C06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97052053"/>
      </p:ext>
    </p:extLst>
  </p:cSld>
  <p:clrMapOvr>
    <a:masterClrMapping/>
  </p:clrMapOvr>
  <p:transition spd="slow" advTm="3727">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352243A-CCAC-926C-C479-F4B1735F148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93844"/>
            <a:ext cx="6096000" cy="4764156"/>
            <a:chOff x="0" y="2085945"/>
            <a:chExt cx="6096000" cy="4887618"/>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85945"/>
              <a:ext cx="6096000" cy="488761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grp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Developer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857560"/>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be expressive and powerful enough to express my complex business logic and business solution. Preferably in an idiomatic, elegant, and concise manner.</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4764155"/>
            <a:ext cx="6096000" cy="4764155"/>
            <a:chOff x="0" y="2085945"/>
            <a:chExt cx="6096000" cy="4887617"/>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85945"/>
              <a:ext cx="6096000" cy="488761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Library Maintainer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features to be composable such that libraries can be used together without causing conflicts, bugs, and undefined behavior.</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1</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7C3A4320-996D-A9F1-3EB3-502C6959D30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715356"/>
      </p:ext>
    </p:extLst>
  </p:cSld>
  <p:clrMapOvr>
    <a:masterClrMapping/>
  </p:clrMapOvr>
  <mc:AlternateContent xmlns:mc="http://schemas.openxmlformats.org/markup-compatibility/2006">
    <mc:Choice xmlns:p159="http://schemas.microsoft.com/office/powerpoint/2015/09/main" Requires="p159">
      <p:transition spd="slow" advTm="11384">
        <p159:morph option="byObject"/>
      </p:transition>
    </mc:Choice>
    <mc:Fallback>
      <p:transition spd="slow" advTm="113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352243A-CCAC-926C-C479-F4B1735F1481}"/>
              </a:ext>
            </a:extLst>
          </p:cNvPr>
          <p:cNvSpPr/>
          <p:nvPr/>
        </p:nvSpPr>
        <p:spPr>
          <a:xfrm>
            <a:off x="0" y="0"/>
            <a:ext cx="12192000" cy="68580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F782F007-7280-89F9-2B8E-52A5F210F37D}"/>
              </a:ext>
            </a:extLst>
          </p:cNvPr>
          <p:cNvGrpSpPr/>
          <p:nvPr/>
        </p:nvGrpSpPr>
        <p:grpSpPr>
          <a:xfrm>
            <a:off x="0" y="2093844"/>
            <a:ext cx="6096000" cy="4764156"/>
            <a:chOff x="0" y="2085945"/>
            <a:chExt cx="6096000" cy="4887618"/>
          </a:xfrm>
          <a:solidFill>
            <a:schemeClr val="accent1">
              <a:lumMod val="40000"/>
              <a:lumOff val="60000"/>
            </a:schemeClr>
          </a:solidFill>
          <a:effectLst/>
        </p:grpSpPr>
        <p:sp>
          <p:nvSpPr>
            <p:cNvPr id="4" name="Rectangle 3">
              <a:extLst>
                <a:ext uri="{FF2B5EF4-FFF2-40B4-BE49-F238E27FC236}">
                  <a16:creationId xmlns:a16="http://schemas.microsoft.com/office/drawing/2014/main" id="{E61F07A9-1742-FEF6-DD00-861130D3EA91}"/>
                </a:ext>
              </a:extLst>
            </p:cNvPr>
            <p:cNvSpPr/>
            <p:nvPr/>
          </p:nvSpPr>
          <p:spPr>
            <a:xfrm>
              <a:off x="0" y="2085945"/>
              <a:ext cx="6096000" cy="4887618"/>
            </a:xfrm>
            <a:prstGeom prst="rect">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0695EF39-E227-1E90-3636-46C37EF9EC37}"/>
                </a:ext>
              </a:extLst>
            </p:cNvPr>
            <p:cNvSpPr txBox="1"/>
            <p:nvPr/>
          </p:nvSpPr>
          <p:spPr>
            <a:xfrm>
              <a:off x="583096" y="2686878"/>
              <a:ext cx="5208104" cy="647293"/>
            </a:xfrm>
            <a:prstGeom prst="rect">
              <a:avLst/>
            </a:prstGeom>
            <a:grp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Software Developer</a:t>
              </a:r>
            </a:p>
          </p:txBody>
        </p:sp>
        <p:sp>
          <p:nvSpPr>
            <p:cNvPr id="10" name="TextBox 9">
              <a:extLst>
                <a:ext uri="{FF2B5EF4-FFF2-40B4-BE49-F238E27FC236}">
                  <a16:creationId xmlns:a16="http://schemas.microsoft.com/office/drawing/2014/main" id="{8CD305AB-F163-F826-66B2-E2998CBE901C}"/>
                </a:ext>
              </a:extLst>
            </p:cNvPr>
            <p:cNvSpPr txBox="1"/>
            <p:nvPr/>
          </p:nvSpPr>
          <p:spPr>
            <a:xfrm>
              <a:off x="583096" y="3455701"/>
              <a:ext cx="5208104" cy="2857560"/>
            </a:xfrm>
            <a:prstGeom prst="rect">
              <a:avLst/>
            </a:prstGeom>
            <a:grp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to be expressive and powerful enough to express my complex business logic and business solution. Preferably in an idiomatic, elegant, and concise manner.</a:t>
              </a:r>
            </a:p>
          </p:txBody>
        </p:sp>
      </p:grpSp>
      <p:grpSp>
        <p:nvGrpSpPr>
          <p:cNvPr id="13" name="Group 12">
            <a:extLst>
              <a:ext uri="{FF2B5EF4-FFF2-40B4-BE49-F238E27FC236}">
                <a16:creationId xmlns:a16="http://schemas.microsoft.com/office/drawing/2014/main" id="{2C53CF7F-2FF4-D7E1-8D51-846629606763}"/>
              </a:ext>
            </a:extLst>
          </p:cNvPr>
          <p:cNvGrpSpPr/>
          <p:nvPr/>
        </p:nvGrpSpPr>
        <p:grpSpPr>
          <a:xfrm>
            <a:off x="6096000" y="2093844"/>
            <a:ext cx="6096000" cy="4764155"/>
            <a:chOff x="0" y="2085945"/>
            <a:chExt cx="6096000" cy="4887617"/>
          </a:xfrm>
          <a:effectLst/>
        </p:grpSpPr>
        <p:sp>
          <p:nvSpPr>
            <p:cNvPr id="14" name="Rectangle 13">
              <a:extLst>
                <a:ext uri="{FF2B5EF4-FFF2-40B4-BE49-F238E27FC236}">
                  <a16:creationId xmlns:a16="http://schemas.microsoft.com/office/drawing/2014/main" id="{D68CB7C2-59D7-5124-472F-0C2FAEBC2AE8}"/>
                </a:ext>
              </a:extLst>
            </p:cNvPr>
            <p:cNvSpPr/>
            <p:nvPr/>
          </p:nvSpPr>
          <p:spPr>
            <a:xfrm>
              <a:off x="0" y="2085945"/>
              <a:ext cx="6096000" cy="488761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3AE5979-859E-E392-4D68-A612572833ED}"/>
                </a:ext>
              </a:extLst>
            </p:cNvPr>
            <p:cNvSpPr txBox="1"/>
            <p:nvPr/>
          </p:nvSpPr>
          <p:spPr>
            <a:xfrm>
              <a:off x="583096" y="2686878"/>
              <a:ext cx="5208104" cy="647293"/>
            </a:xfrm>
            <a:prstGeom prst="rect">
              <a:avLst/>
            </a:prstGeom>
            <a:noFill/>
            <a:ln>
              <a:noFill/>
            </a:ln>
          </p:spPr>
          <p:txBody>
            <a:bodyPr wrap="square" rtlCol="0">
              <a:spAutoFit/>
            </a:bodyPr>
            <a:lstStyle/>
            <a:p>
              <a:pPr algn="ctr"/>
              <a:r>
                <a:rPr lang="en-US" sz="3500" dirty="0">
                  <a:latin typeface="Verdana" panose="020B0604030504040204" pitchFamily="34" charset="0"/>
                  <a:ea typeface="Verdana" panose="020B0604030504040204" pitchFamily="34" charset="0"/>
                  <a:cs typeface="Verdana" panose="020B0604030504040204" pitchFamily="34" charset="0"/>
                </a:rPr>
                <a:t>Library Maintainer</a:t>
              </a:r>
            </a:p>
          </p:txBody>
        </p:sp>
        <p:sp>
          <p:nvSpPr>
            <p:cNvPr id="16" name="TextBox 15">
              <a:extLst>
                <a:ext uri="{FF2B5EF4-FFF2-40B4-BE49-F238E27FC236}">
                  <a16:creationId xmlns:a16="http://schemas.microsoft.com/office/drawing/2014/main" id="{59010B11-762E-B4D6-5CA1-6B859691081E}"/>
                </a:ext>
              </a:extLst>
            </p:cNvPr>
            <p:cNvSpPr txBox="1"/>
            <p:nvPr/>
          </p:nvSpPr>
          <p:spPr>
            <a:xfrm>
              <a:off x="583096" y="3455701"/>
              <a:ext cx="5208104" cy="2068178"/>
            </a:xfrm>
            <a:prstGeom prst="rect">
              <a:avLst/>
            </a:prstGeom>
            <a:noFill/>
            <a:ln>
              <a:noFill/>
            </a:ln>
          </p:spPr>
          <p:txBody>
            <a:bodyPr wrap="square" rtlCol="0">
              <a:spAutoFit/>
            </a:bodyPr>
            <a:lstStyle/>
            <a:p>
              <a:pPr algn="ctr"/>
              <a:r>
                <a:rPr lang="en-US" sz="2500" dirty="0">
                  <a:latin typeface="Verdana" panose="020B0604030504040204" pitchFamily="34" charset="0"/>
                  <a:ea typeface="Verdana" panose="020B0604030504040204" pitchFamily="34" charset="0"/>
                  <a:cs typeface="Verdana" panose="020B0604030504040204" pitchFamily="34" charset="0"/>
                </a:rPr>
                <a:t>I want the language features to be composable such that libraries can be used together without causing conflicts, bugs, and undefined behavior.</a:t>
              </a:r>
            </a:p>
          </p:txBody>
        </p:sp>
      </p:grpSp>
      <p:sp>
        <p:nvSpPr>
          <p:cNvPr id="3" name="Rectangle 2">
            <a:extLst>
              <a:ext uri="{FF2B5EF4-FFF2-40B4-BE49-F238E27FC236}">
                <a16:creationId xmlns:a16="http://schemas.microsoft.com/office/drawing/2014/main" id="{19B21CCC-2E68-26CB-2A5A-425AB4A32C7C}"/>
              </a:ext>
            </a:extLst>
          </p:cNvPr>
          <p:cNvSpPr/>
          <p:nvPr/>
        </p:nvSpPr>
        <p:spPr>
          <a:xfrm>
            <a:off x="0" y="0"/>
            <a:ext cx="12192000" cy="2345635"/>
          </a:xfrm>
          <a:prstGeom prst="rect">
            <a:avLst/>
          </a:prstGeom>
          <a:solidFill>
            <a:schemeClr val="accent1">
              <a:lumMod val="60000"/>
              <a:lumOff val="40000"/>
            </a:schemeClr>
          </a:solidFill>
          <a:ln>
            <a:noFill/>
          </a:ln>
          <a:effectLst>
            <a:outerShdw blurRad="50800" dist="38100" dir="5400000" algn="t"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7500" b="1" dirty="0">
                <a:latin typeface="Verdana"/>
                <a:ea typeface="Verdana"/>
                <a:cs typeface="Verdana" panose="020B0604030504040204" pitchFamily="34" charset="0"/>
              </a:rPr>
              <a:t>User Stories 1</a:t>
            </a:r>
            <a:endParaRPr lang="en-US" sz="7500" b="1" dirty="0">
              <a:latin typeface="Verdana" panose="020B0604030504040204" pitchFamily="34" charset="0"/>
              <a:ea typeface="Verdana" panose="020B0604030504040204" pitchFamily="34" charset="0"/>
              <a:cs typeface="Verdana" panose="020B0604030504040204" pitchFamily="34" charset="0"/>
            </a:endParaRPr>
          </a:p>
        </p:txBody>
      </p:sp>
      <p:pic>
        <p:nvPicPr>
          <p:cNvPr id="7" name="Audio 6">
            <a:hlinkClick r:id="" action="ppaction://media"/>
            <a:extLst>
              <a:ext uri="{FF2B5EF4-FFF2-40B4-BE49-F238E27FC236}">
                <a16:creationId xmlns:a16="http://schemas.microsoft.com/office/drawing/2014/main" id="{A16C32DF-4FA1-0748-10D2-98BF2ADB835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95280971"/>
      </p:ext>
    </p:extLst>
  </p:cSld>
  <p:clrMapOvr>
    <a:masterClrMapping/>
  </p:clrMapOvr>
  <mc:AlternateContent xmlns:mc="http://schemas.openxmlformats.org/markup-compatibility/2006">
    <mc:Choice xmlns:p159="http://schemas.microsoft.com/office/powerpoint/2015/09/main" Requires="p159">
      <p:transition spd="slow" advTm="9973">
        <p159:morph option="byObject"/>
      </p:transition>
    </mc:Choice>
    <mc:Fallback>
      <p:transition spd="slow" advTm="99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1073</TotalTime>
  <Words>2356</Words>
  <Application>Microsoft Office PowerPoint</Application>
  <PresentationFormat>Widescreen</PresentationFormat>
  <Paragraphs>249</Paragraphs>
  <Slides>31</Slides>
  <Notes>30</Notes>
  <HiddenSlides>0</HiddenSlides>
  <MMClips>32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Verdana</vt:lpstr>
      <vt:lpstr>Office Theme</vt:lpstr>
      <vt:lpstr>Koffect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Koffect</dc:title>
  <dc:creator>Chao, Jaran (chaojl)</dc:creator>
  <cp:lastModifiedBy>Jaran Chao</cp:lastModifiedBy>
  <cp:revision>9</cp:revision>
  <dcterms:created xsi:type="dcterms:W3CDTF">2023-10-22T06:22:25Z</dcterms:created>
  <dcterms:modified xsi:type="dcterms:W3CDTF">2023-10-23T00:43:17Z</dcterms:modified>
</cp:coreProperties>
</file>

<file path=docProps/thumbnail.jpeg>
</file>